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7"/>
  </p:notesMasterIdLst>
  <p:sldIdLst>
    <p:sldId id="256" r:id="rId2"/>
    <p:sldId id="284" r:id="rId3"/>
    <p:sldId id="271" r:id="rId4"/>
    <p:sldId id="277" r:id="rId5"/>
    <p:sldId id="278" r:id="rId6"/>
    <p:sldId id="275" r:id="rId7"/>
    <p:sldId id="265" r:id="rId8"/>
    <p:sldId id="274" r:id="rId9"/>
    <p:sldId id="266" r:id="rId10"/>
    <p:sldId id="279" r:id="rId11"/>
    <p:sldId id="272" r:id="rId12"/>
    <p:sldId id="283" r:id="rId13"/>
    <p:sldId id="262" r:id="rId14"/>
    <p:sldId id="288" r:id="rId15"/>
    <p:sldId id="29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41DBE9-D6EC-466B-AFD5-CE51E287DE96}" type="datetimeFigureOut">
              <a:rPr lang="ru-RU" smtClean="0"/>
              <a:t>18.10.2021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9F559D-4612-4A42-BBE9-051E6C8FD89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025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>
              <a:buClr>
                <a:srgbClr val="83992A"/>
              </a:buCl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Если бы у первобытных людей не было конфликтов за ресурсы, они бы не стали расселяться по миру, придумывать, как выращивать больше еды и разводить животных, не создали бы колесо, чтобы облегчить свой труд.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 smtClean="0">
                <a:solidFill>
                  <a:prstClr val="black">
                    <a:lumMod val="85000"/>
                    <a:lumOff val="15000"/>
                  </a:prstClr>
                </a:solidFill>
              </a:rPr>
              <a:t>Если бы не было конфликтов мнений в древнегреческом обществе, мы бы не получили идею демократии.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59D-4612-4A42-BBE9-051E6C8FD89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93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«Конечно, доедай последний кусок пиццы»; «Да, давай сегодня тоже останемся дома и посмотрим фильм»; «Хорошо, мама, я поступлю в этот институт»; «Конечно, я сделаю за тебя этот отчет, мне не сложно».</a:t>
            </a:r>
            <a:br>
              <a:rPr lang="ru-RU" sz="1200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59D-4612-4A42-BBE9-051E6C8FD89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92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Вариант с апельсином</a:t>
            </a: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— Я хочу апельсин.</a:t>
            </a:r>
            <a:b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Я тоже хочу апельсин!</a:t>
            </a:r>
            <a:b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Тебе он зачем?</a:t>
            </a:r>
            <a:b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Хочу выпить сок с мякотью. А тебе?</a:t>
            </a:r>
            <a:b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ru-RU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Хочу сделать цукаты из кожуры.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59D-4612-4A42-BBE9-051E6C8FD89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546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chemeClr val="accent4">
                    <a:lumMod val="50000"/>
                  </a:schemeClr>
                </a:solidFill>
              </a:rPr>
              <a:t>. Семейная пара никак не находит время для совместного отпуска и тихо злится? Высказав свои претензии друг другу, они могут внезапно обнаружить свободные выходные в календаре, съездят на два дня в соседний город и прекрасно проведут время. Пятиклассницы не могут поделить подругу и воюют за ее внимание? Поговорив, они могут выяснить, что им всем нравится слушать одну и ту же музыку, и объединиться в этом увлечении.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9F559D-4612-4A42-BBE9-051E6C8FD89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5571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sytests.org/interpersonal/thomas2.html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thepresentation.ru/filosofiya/strategii-povedeniya-v-konflikte-5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psytests.org/interpersonal/thomas2.html" TargetMode="External"/><Relationship Id="rId4" Type="http://schemas.openxmlformats.org/officeDocument/2006/relationships/hyperlink" Target="https://thepresentation.ru/filosofiya/pedagogicheskie-konflikty-1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800" dirty="0" smtClean="0"/>
              <a:t>Разумное поведение в конфликтной ситуации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4545" y="3519055"/>
            <a:ext cx="6119089" cy="2078181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n w="3175" cmpd="sng">
                  <a:noFill/>
                </a:ln>
                <a:solidFill>
                  <a:srgbClr val="A23C33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Давай , </a:t>
            </a:r>
            <a:r>
              <a:rPr lang="ru-RU" sz="2400" dirty="0" smtClean="0">
                <a:ln w="3175" cmpd="sng">
                  <a:noFill/>
                </a:ln>
                <a:solidFill>
                  <a:srgbClr val="A23C33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поговорим… 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n w="3175" cmpd="sng">
                  <a:noFill/>
                </a:ln>
                <a:solidFill>
                  <a:srgbClr val="A23C33">
                    <a:lumMod val="50000"/>
                  </a:srgbClr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 многом и о прочем; 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том, что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и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хорошо, не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очень…Чего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 знаешь ты, </a:t>
            </a:r>
            <a:endParaRPr lang="ru-RU" sz="2400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известно</a:t>
            </a:r>
            <a:r>
              <a:rPr lang="ru-RU" sz="24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-давай, поговорим, -будет интересно!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ru-RU" sz="24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634" y="3782289"/>
            <a:ext cx="1209965" cy="145195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04909" y="5597236"/>
            <a:ext cx="40870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Составитель</a:t>
            </a:r>
          </a:p>
          <a:p>
            <a:r>
              <a:rPr lang="ru-RU" dirty="0"/>
              <a:t> методист ресурсного центра ГБОУ ДО РК ДОЦ Сокол»</a:t>
            </a:r>
          </a:p>
          <a:p>
            <a:r>
              <a:rPr lang="ru-RU" dirty="0"/>
              <a:t>Нестеренко Е.В</a:t>
            </a:r>
            <a:r>
              <a:rPr lang="ru-RU" dirty="0" smtClean="0"/>
              <a:t>. </a:t>
            </a:r>
            <a:r>
              <a:rPr lang="en-US" dirty="0"/>
              <a:t>resurssentr@yandex.ru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38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220" y="978794"/>
            <a:ext cx="9753428" cy="1712889"/>
          </a:xfrm>
        </p:spPr>
        <p:txBody>
          <a:bodyPr>
            <a:noAutofit/>
          </a:bodyPr>
          <a:lstStyle/>
          <a:p>
            <a:r>
              <a:rPr lang="ru-RU" sz="2400" dirty="0"/>
              <a:t>Возможен вариант, при котором по максимуму выигрывают обе стороны </a:t>
            </a:r>
            <a:r>
              <a:rPr lang="ru-RU" sz="2400" dirty="0" smtClean="0"/>
              <a:t>конфликта</a:t>
            </a:r>
            <a:r>
              <a:rPr lang="ru-RU" sz="2400" dirty="0"/>
              <a:t>, и при этом сохраняются отношения. Так происходит</a:t>
            </a:r>
            <a:r>
              <a:rPr lang="ru-RU" sz="2400" b="1" dirty="0"/>
              <a:t> при сотрудничестве. </a:t>
            </a:r>
            <a:r>
              <a:rPr lang="ru-RU" sz="2400" dirty="0"/>
              <a:t>Это единственная стратегия, на которую не способны животные, — она присуща только человеку.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34291" y="2382982"/>
            <a:ext cx="5118019" cy="37961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В каком случае сотрудничество может быть успешной стратегией?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любом, если удается его осуществить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Для сотрудничества необходим диалог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: «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Чего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ты 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в итоге хочешь?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Противоречит ли это моим интересам? Как мы оба можем получить то, что хотим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?»</a:t>
            </a:r>
          </a:p>
          <a:p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Обсуждение и готовность работать вместе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способствуют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сохранению отношений. А выигрыш обеих сторон — плод этого диалога.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0" y="2382983"/>
            <a:ext cx="4918364" cy="3796144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Почему сотрудничество не всегда эффективно?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Потому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что оно требует развитого мышления и высокого уровня социального интеллекта от обеих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сторон.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Сотрудничество — это навык, который необходимо выработать. И начать надо с умения анализировать свои потребности и слышать позицию другого.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2310" y="3108805"/>
            <a:ext cx="1267668" cy="2140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92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80655" y="817418"/>
            <a:ext cx="8118763" cy="1331943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 какая Ваша </a:t>
            </a:r>
            <a:br>
              <a:rPr lang="ru-RU" dirty="0" smtClean="0"/>
            </a:br>
            <a:r>
              <a:rPr lang="ru-RU" dirty="0" smtClean="0"/>
              <a:t> «любимая стратегия»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80755" y="2582997"/>
            <a:ext cx="3951131" cy="32596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13009" y="2582997"/>
            <a:ext cx="516774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Полезно знать</a:t>
            </a:r>
            <a:r>
              <a:rPr lang="ru-RU" dirty="0" smtClean="0"/>
              <a:t>, </a:t>
            </a:r>
            <a:r>
              <a:rPr lang="ru-RU" dirty="0"/>
              <a:t>как вы реагируете в конфликте непроизвольно. Ч</a:t>
            </a:r>
            <a:r>
              <a:rPr lang="ru-RU" dirty="0" smtClean="0"/>
              <a:t>аще боретесь </a:t>
            </a:r>
            <a:r>
              <a:rPr lang="ru-RU" dirty="0"/>
              <a:t>или </a:t>
            </a:r>
            <a:r>
              <a:rPr lang="ru-RU" dirty="0" smtClean="0"/>
              <a:t>уступаете? Уходите </a:t>
            </a:r>
            <a:r>
              <a:rPr lang="ru-RU" dirty="0"/>
              <a:t>от конфликта или </a:t>
            </a:r>
            <a:r>
              <a:rPr lang="ru-RU" dirty="0" smtClean="0"/>
              <a:t>ищите </a:t>
            </a:r>
            <a:r>
              <a:rPr lang="ru-RU" dirty="0"/>
              <a:t>компромисс? Как бы </a:t>
            </a:r>
            <a:r>
              <a:rPr lang="ru-RU" dirty="0" smtClean="0"/>
              <a:t>там</a:t>
            </a:r>
            <a:r>
              <a:rPr lang="ru-RU" dirty="0"/>
              <a:t> ни было, чтобы успешно осуществлять сотрудничество и использовать остальные стратегии, когда они эффективны, нужно иметь опыт их применения. </a:t>
            </a:r>
            <a:r>
              <a:rPr lang="ru-RU" dirty="0" smtClean="0"/>
              <a:t>Пройдите тест</a:t>
            </a:r>
          </a:p>
          <a:p>
            <a:r>
              <a:rPr lang="ru-RU" dirty="0" smtClean="0"/>
              <a:t>Поведение </a:t>
            </a:r>
            <a:r>
              <a:rPr lang="ru-RU" dirty="0"/>
              <a:t>в конфликтной ситуации, TKI (Томас-</a:t>
            </a:r>
            <a:r>
              <a:rPr lang="ru-RU" dirty="0" err="1"/>
              <a:t>Килманн</a:t>
            </a:r>
            <a:r>
              <a:rPr lang="ru-RU" dirty="0" smtClean="0"/>
              <a:t>) по ссылке: </a:t>
            </a:r>
            <a:r>
              <a:rPr lang="ru-RU" u="sng" dirty="0">
                <a:hlinkClick r:id="rId3"/>
              </a:rPr>
              <a:t>https://psytests.org/interpersonal/thomas2.html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2095" y="697582"/>
            <a:ext cx="1134646" cy="1668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9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6618" y="928255"/>
            <a:ext cx="6705601" cy="1579418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Как сделать конфликт конструктивным</a:t>
            </a:r>
            <a:br>
              <a:rPr lang="ru-RU" b="1" dirty="0">
                <a:solidFill>
                  <a:schemeClr val="accent4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26473" y="2343425"/>
            <a:ext cx="5929745" cy="389112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Замечайте себя: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 что вы делаете и говорите, какие ощущения возникают в теле, какие эмоции поднимаются. Прежде чем реагировать (нападать, замирать или убегать) — дышите. Десять медленных вдохов и выдохов и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 тело уже придет в равновесие. Конфликтная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ситуация — это стресс, ваш организм реагирует выбросом адреналина. Заземлитесь (сядьте, положите руки на колени, почувствуйте, что ваши ноги твердо стоят на полу), — так вы здесь и сейчас приведете тело в относительную норму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Помните, что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конфликт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 позволяет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: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1.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П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онять </a:t>
            </a:r>
            <a:r>
              <a:rPr lang="ru-RU" sz="1800" b="1" dirty="0">
                <a:solidFill>
                  <a:schemeClr val="accent4">
                    <a:lumMod val="50000"/>
                  </a:schemeClr>
                </a:solidFill>
              </a:rPr>
              <a:t>себя.  </a:t>
            </a:r>
            <a:r>
              <a:rPr lang="ru-RU" sz="1800" b="1" dirty="0" smtClean="0">
                <a:solidFill>
                  <a:schemeClr val="accent4">
                    <a:lumMod val="50000"/>
                  </a:schemeClr>
                </a:solidFill>
              </a:rPr>
              <a:t>«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Чего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я на самом деле хочу? 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» Задавайте 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себе этот вопрос, когда назревает </a:t>
            </a:r>
            <a:r>
              <a:rPr lang="ru-RU" sz="1800" dirty="0" smtClean="0">
                <a:solidFill>
                  <a:schemeClr val="accent4">
                    <a:lumMod val="50000"/>
                  </a:schemeClr>
                </a:solidFill>
              </a:rPr>
              <a:t>конфликт</a:t>
            </a:r>
            <a:r>
              <a:rPr lang="ru-RU" sz="18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18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12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59236" y="2507673"/>
            <a:ext cx="5098474" cy="372687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2.Понять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позицию 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другого человека.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Вспомните: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стратегия сотрудничества начинается  с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вопроса и 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обсуждения: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«Чего ты на самом деле хочешь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?»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У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видеть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проблему.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Часто бывает, что мы вообще не задумываемся, что что-то не 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так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000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4.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</a:t>
            </a:r>
            <a:r>
              <a:rPr lang="ru-RU" sz="2000" b="1" dirty="0" smtClean="0">
                <a:solidFill>
                  <a:schemeClr val="accent4">
                    <a:lumMod val="50000"/>
                  </a:schemeClr>
                </a:solidFill>
              </a:rPr>
              <a:t>айти </a:t>
            </a:r>
            <a:r>
              <a:rPr lang="ru-RU" sz="2000" b="1" dirty="0">
                <a:solidFill>
                  <a:schemeClr val="accent4">
                    <a:lumMod val="50000"/>
                  </a:schemeClr>
                </a:solidFill>
              </a:rPr>
              <a:t>неожиданное и продуктивное решение.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Когда двое настроены разрешить конфликт и готовы к диалогу, порой может возникнуть вариант, о котором никто раньше не 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думал</a:t>
            </a: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Объект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9492" y="708901"/>
            <a:ext cx="1385454" cy="163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88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0727" y="780770"/>
            <a:ext cx="7703127" cy="1537407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От того, что мы не умеем взаимодействовать, общение приносит скорее проблемы, чем развитие.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254" y="2493818"/>
            <a:ext cx="1808712" cy="30539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06837" y="2493818"/>
            <a:ext cx="5237018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Чтобы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правильно доносить свои мысли,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достаточно иметь свои мысли, т.е. понимать о чем ты говоришь.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Затем четко знать, что ты доносишь до собеседника и не делать это впопыхах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Что должен узнать, почувствовать и сделать Ваш собеседник.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Эффективное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 непринужденное общение – это важный талант, позволяющий достигать высот в бизнесе или карьерной лестнице, добиваться поставленных целей, находить новых друзей и устраивать личную жизнь.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8" name="Объект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945" y="780770"/>
            <a:ext cx="2435236" cy="14587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5855" y="2493818"/>
            <a:ext cx="4405745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Разговаривайте.</a:t>
            </a:r>
          </a:p>
          <a:p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К сожалению, люди 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не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 могут понять потребности и мотивы друг друга без обсуждения. </a:t>
            </a:r>
            <a:endParaRPr lang="ru-RU" sz="2000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Задавайте вопросы себе и другому, будьте готовы объяснить свою позицию и понять позицию второй стороны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. Какой результат в итоге хочу получить?  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Чего хочешь ты</a:t>
            </a:r>
            <a:r>
              <a:rPr lang="ru-RU" sz="2000" dirty="0" smtClean="0">
                <a:solidFill>
                  <a:schemeClr val="accent4">
                    <a:lumMod val="50000"/>
                  </a:schemeClr>
                </a:solidFill>
              </a:rPr>
              <a:t>?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Умение договариваться с результатом «тебе выгодно — мне выгодно» — это высший пилотаж.</a:t>
            </a:r>
            <a:br>
              <a:rPr lang="ru-RU" dirty="0">
                <a:solidFill>
                  <a:schemeClr val="accent4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72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170" y="1274618"/>
            <a:ext cx="8494375" cy="81741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Залог успеха, здравый смысл</a:t>
            </a:r>
            <a:br>
              <a:rPr lang="ru-RU" sz="4800" b="1" dirty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6" descr="Image result for ÐºÐ°ÑÑÐ¸Ð½ÐºÐ¸ ÑÐµÐ»Ð¾Ð²ÐµÑÐºÐ¸ Ð´Ð»Ñ Ð¿ÑÐµÐ·ÐµÐ½ÑÐ°ÑÐ¸Ð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6282" y="2715490"/>
            <a:ext cx="2220767" cy="2961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75564" y="2452255"/>
            <a:ext cx="6109854" cy="37407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/>
              <a:t>Использованная литература:</a:t>
            </a:r>
          </a:p>
          <a:p>
            <a:pPr algn="ctr"/>
            <a:r>
              <a:rPr lang="ru-RU"/>
              <a:t>Лопарев, А. В. Конфликтология : учебник для академического бакалавриата / А. В. Лопарев, Д. Ю. Знаменский. – М. : Издательство Юрайт, 2018. – 290 с. – (Серия : Бакалавр. Академический курс). – ISBN 978-5-9916- 9068-3. https://biblio-online.ru/book/A3965F22-B30E-46E8-B7AC- DB744E01CBF8/konfliktologiya </a:t>
            </a:r>
          </a:p>
          <a:p>
            <a:pPr algn="ctr"/>
            <a:r>
              <a:rPr lang="ru-RU"/>
              <a:t>Электронный ресурс:</a:t>
            </a:r>
          </a:p>
          <a:p>
            <a:pPr algn="ctr"/>
            <a:r>
              <a:rPr lang="ru-RU" u="sng">
                <a:hlinkClick r:id="rId3"/>
              </a:rPr>
              <a:t>https://thepresentation.ru/filosofiya/strategii-povedeniya-v-konflikte-5</a:t>
            </a:r>
            <a:r>
              <a:rPr lang="ru-RU"/>
              <a:t> </a:t>
            </a:r>
          </a:p>
          <a:p>
            <a:pPr algn="ctr"/>
            <a:r>
              <a:rPr lang="ru-RU">
                <a:hlinkClick r:id="rId4"/>
              </a:rPr>
              <a:t>https://thepresentation.ru/filosofiya/pedagogicheskie-konflikty-1</a:t>
            </a:r>
            <a:endParaRPr lang="ru-RU"/>
          </a:p>
          <a:p>
            <a:pPr algn="ctr"/>
            <a:r>
              <a:rPr lang="ru-RU" u="sng">
                <a:hlinkClick r:id="rId5"/>
              </a:rPr>
              <a:t>https://psytests.org/interpersonal/thomas2.html</a:t>
            </a:r>
            <a:endParaRPr lang="ru-RU"/>
          </a:p>
          <a:p>
            <a:pPr algn="ctr"/>
            <a:r>
              <a:rPr lang="en-US"/>
              <a:t>https://infourok.ru/webinar/80.html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312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859" y="858982"/>
            <a:ext cx="66801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Желаем </a:t>
            </a:r>
            <a: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  <a:t>Вам эффективного общения, чести и удачи.</a:t>
            </a:r>
            <a:br>
              <a:rPr lang="ru-RU" sz="4000" b="1" dirty="0">
                <a:solidFill>
                  <a:schemeClr val="accent4">
                    <a:lumMod val="75000"/>
                  </a:schemeClr>
                </a:solidFill>
              </a:rPr>
            </a:br>
            <a:endParaRPr lang="ru-RU" sz="40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0716" y="2212354"/>
            <a:ext cx="2160738" cy="271613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03563" y="5649388"/>
            <a:ext cx="10771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Составитель  </a:t>
            </a:r>
            <a:r>
              <a:rPr lang="ru-RU" dirty="0"/>
              <a:t>методист ресурсного </a:t>
            </a:r>
            <a:r>
              <a:rPr lang="ru-RU" dirty="0" smtClean="0"/>
              <a:t>центра  </a:t>
            </a:r>
            <a:r>
              <a:rPr lang="ru-RU" dirty="0"/>
              <a:t>ГБОУ ДО РК ДОЦ </a:t>
            </a:r>
            <a:r>
              <a:rPr lang="ru-RU" dirty="0" smtClean="0"/>
              <a:t>«Сокол</a:t>
            </a:r>
            <a:r>
              <a:rPr lang="ru-RU" dirty="0" smtClean="0"/>
              <a:t>» Нестеренко </a:t>
            </a:r>
            <a:r>
              <a:rPr lang="ru-RU" dirty="0"/>
              <a:t>Е.В</a:t>
            </a:r>
            <a:r>
              <a:rPr lang="ru-RU" dirty="0" smtClean="0"/>
              <a:t>. </a:t>
            </a:r>
            <a:r>
              <a:rPr lang="en-US" dirty="0"/>
              <a:t>resurssentr@yandex.ru</a:t>
            </a:r>
          </a:p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795" y="3295372"/>
            <a:ext cx="2576102" cy="213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27074" y="2408828"/>
            <a:ext cx="54155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Совместное фото…</a:t>
            </a:r>
            <a:endParaRPr lang="ru-RU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65841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</a:rPr>
              <a:t>Конфликт</a:t>
            </a:r>
            <a:endParaRPr lang="ru-RU" sz="60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91491" y="2329712"/>
            <a:ext cx="5238561" cy="743902"/>
          </a:xfrm>
        </p:spPr>
        <p:txBody>
          <a:bodyPr/>
          <a:lstStyle/>
          <a:p>
            <a:r>
              <a:rPr lang="ru-RU" b="1" dirty="0">
                <a:solidFill>
                  <a:srgbClr val="A23C33">
                    <a:lumMod val="50000"/>
                  </a:srgbClr>
                </a:solidFill>
              </a:rPr>
              <a:t>Зачем нам нужны конфликты</a:t>
            </a:r>
            <a:r>
              <a:rPr lang="ru-RU" dirty="0">
                <a:solidFill>
                  <a:srgbClr val="A23C33">
                    <a:lumMod val="50000"/>
                  </a:srgbClr>
                </a:solidFill>
              </a:rPr>
              <a:t>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они развивают  нас самих, и ситуацию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позволяют изобретать новые решения,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договариваться,</a:t>
            </a:r>
          </a:p>
          <a:p>
            <a:pPr lvl="0">
              <a:buClr>
                <a:srgbClr val="83992A"/>
              </a:buClr>
              <a:buFont typeface="Wingdings" panose="05000000000000000000" pitchFamily="2" charset="2"/>
              <a:buChar char="ü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совершать научные открытия.  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277652" y="2523987"/>
            <a:ext cx="4750566" cy="5762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Что такое конфликт?</a:t>
            </a:r>
            <a:endParaRPr lang="ru-RU" b="1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968835" y="3100249"/>
            <a:ext cx="4890655" cy="25376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dirty="0" smtClean="0"/>
              <a:t> 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Это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отсутствие согласие по какому-либо вопросу.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 Это столкновение интересов, ценностей, ролей. 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Люди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разные — и их интересы и ценности тоже разные. </a:t>
            </a:r>
          </a:p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77743" y="786837"/>
            <a:ext cx="1648691" cy="146858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8543" y="870673"/>
            <a:ext cx="2204955" cy="137421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71160" y="5070763"/>
            <a:ext cx="1020295" cy="109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29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/>
              <a:t>В конфликте есть как минимум две стороны и претензии этих сторон на предмет конфликта.</a:t>
            </a:r>
            <a:br>
              <a:rPr lang="ru-RU" sz="3200" b="1" dirty="0"/>
            </a:b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03564" y="2535382"/>
            <a:ext cx="4710545" cy="27320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Предмет может быть материальным: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место в автобусе, заначка из семейного бюджета, территория или природные ресурсы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668716" y="2535382"/>
            <a:ext cx="4801720" cy="273200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/>
              <a:t>А может быть чем-то, что невозможно потрогать руками</a:t>
            </a:r>
            <a:r>
              <a:rPr lang="ru-RU" b="1" dirty="0" smtClean="0"/>
              <a:t>: </a:t>
            </a:r>
            <a:r>
              <a:rPr lang="ru-RU" dirty="0" smtClean="0">
                <a:solidFill>
                  <a:schemeClr val="accent4">
                    <a:lumMod val="50000"/>
                  </a:schemeClr>
                </a:solidFill>
              </a:rPr>
              <a:t>внимание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мамы, поддержка друга, одобрение начальства, точка зрения. 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6988" y="4193883"/>
            <a:ext cx="1259300" cy="1681230"/>
          </a:xfrm>
          <a:prstGeom prst="rect">
            <a:avLst/>
          </a:prstGeom>
        </p:spPr>
      </p:pic>
      <p:pic>
        <p:nvPicPr>
          <p:cNvPr id="10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918" y="4193883"/>
            <a:ext cx="2051149" cy="179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451" y="2634785"/>
            <a:ext cx="1559098" cy="15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637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2" y="838040"/>
            <a:ext cx="7058889" cy="1447959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Конфликты происходят между людьми, и соответственно делятся на: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942108" y="2563091"/>
            <a:ext cx="850630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Определите к какому типу конфликта относятся предложенные ситуации?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Сторонники </a:t>
            </a:r>
            <a:r>
              <a:rPr lang="ru-RU" sz="2000" dirty="0"/>
              <a:t>демократических свобод выходят на митинги. Страны воюют за территорию. То, о чем мы так часто слышим в </a:t>
            </a:r>
            <a:r>
              <a:rPr lang="ru-RU" sz="2000" dirty="0" smtClean="0"/>
              <a:t>новостях. Это-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На </a:t>
            </a:r>
            <a:r>
              <a:rPr lang="ru-RU" sz="2000" dirty="0"/>
              <a:t>столе лежит последняя конфета, </a:t>
            </a:r>
            <a:r>
              <a:rPr lang="ru-RU" sz="2000" dirty="0" smtClean="0"/>
              <a:t>Игорь </a:t>
            </a:r>
            <a:r>
              <a:rPr lang="ru-RU" sz="2000" dirty="0"/>
              <a:t>и </a:t>
            </a:r>
            <a:r>
              <a:rPr lang="ru-RU" sz="2000" dirty="0" smtClean="0"/>
              <a:t>Инна </a:t>
            </a:r>
            <a:r>
              <a:rPr lang="ru-RU" sz="2000" dirty="0"/>
              <a:t>хотят ее съесть. Открылась вакансия мечты в крупной компании, </a:t>
            </a:r>
            <a:r>
              <a:rPr lang="ru-RU" sz="2000" dirty="0" smtClean="0"/>
              <a:t>Миша </a:t>
            </a:r>
            <a:r>
              <a:rPr lang="ru-RU" sz="2000" dirty="0"/>
              <a:t>и </a:t>
            </a:r>
            <a:r>
              <a:rPr lang="ru-RU" sz="2000" dirty="0" smtClean="0"/>
              <a:t>Вася </a:t>
            </a:r>
            <a:r>
              <a:rPr lang="ru-RU" sz="2000" dirty="0"/>
              <a:t>претендуют на место. Родители разводятся и решают, с кем будет жить сын. </a:t>
            </a:r>
            <a:r>
              <a:rPr lang="ru-RU" sz="2000" dirty="0" smtClean="0"/>
              <a:t> Это-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dirty="0" smtClean="0"/>
              <a:t>Вам </a:t>
            </a:r>
            <a:r>
              <a:rPr lang="ru-RU" sz="2000" dirty="0"/>
              <a:t>надо одновременно пообщаться с ребенком, который пришел из школы в дурном настроении, и с подругой, которая заезжает в гости раз в несколько лет. В выходной вы хотите посмотреть любимый сериал, мама просит поехать помочь ей на даче, а партнер зовет на выставку. Вы с детства хотите сделать певческую карьеру, но работаете бухгалтером, и вам эта профессия не нравится</a:t>
            </a:r>
            <a:r>
              <a:rPr lang="ru-RU" sz="2000" dirty="0" smtClean="0"/>
              <a:t>. Это -</a:t>
            </a:r>
            <a:endParaRPr lang="ru-RU" sz="2000" dirty="0"/>
          </a:p>
        </p:txBody>
      </p:sp>
      <p:pic>
        <p:nvPicPr>
          <p:cNvPr id="7" name="Picture 2" descr="Раздирающие противоречия (внутриличностный конфликт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436" y="685449"/>
            <a:ext cx="2153243" cy="1664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448410" y="5301284"/>
            <a:ext cx="202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Практикум</a:t>
            </a:r>
            <a:endParaRPr lang="ru-RU" sz="2800" dirty="0"/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348500" y="2937163"/>
            <a:ext cx="2122286" cy="1589665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9448410" y="1149928"/>
            <a:ext cx="21616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Межгрупповые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Межличностные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Внутри личностные</a:t>
            </a:r>
          </a:p>
        </p:txBody>
      </p:sp>
    </p:spTree>
    <p:extLst>
      <p:ext uri="{BB962C8B-B14F-4D97-AF65-F5344CB8AC3E}">
        <p14:creationId xmlns:p14="http://schemas.microsoft.com/office/powerpoint/2010/main" val="356947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5866" y="811369"/>
            <a:ext cx="9601196" cy="1303867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Почему люди по-разному ведут себя в 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конфликте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(и почему я все время реагирую одинаково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) </a:t>
            </a:r>
            <a:endParaRPr lang="ru-RU" sz="2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00545" y="2581207"/>
            <a:ext cx="4932219" cy="329466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100" b="1" dirty="0"/>
              <a:t>Это выяснили К. Томас и Р. </a:t>
            </a:r>
            <a:r>
              <a:rPr lang="ru-RU" sz="2100" b="1" dirty="0" err="1"/>
              <a:t>Килманн</a:t>
            </a:r>
            <a:r>
              <a:rPr lang="ru-RU" sz="2100" b="1" dirty="0"/>
              <a:t> в конце XX века, и не просто выяснили, а предложили инструмент для измерения предпочитаемой человеком стратегии поведения в конфликте</a:t>
            </a:r>
            <a:r>
              <a:rPr lang="ru-RU" sz="2100" b="1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100" b="1" dirty="0"/>
              <a:t>У нас обычно есть убеждение, что действительно важно в </a:t>
            </a:r>
            <a:r>
              <a:rPr lang="ru-RU" sz="2100" b="1" dirty="0" smtClean="0"/>
              <a:t>жизни: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100" b="1" dirty="0" smtClean="0"/>
              <a:t> </a:t>
            </a:r>
            <a:r>
              <a:rPr lang="ru-RU" sz="2100" b="1" dirty="0"/>
              <a:t>Для кого-то — добиваться своего и приходить к успеху. </a:t>
            </a:r>
            <a:endParaRPr lang="ru-RU" sz="2100" b="1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2100" b="1" dirty="0" smtClean="0"/>
              <a:t> Для </a:t>
            </a:r>
            <a:r>
              <a:rPr lang="ru-RU" sz="2100" b="1" dirty="0"/>
              <a:t>кого-то — поддерживать позитивные отношения с другими людьми и нравиться им</a:t>
            </a:r>
            <a:r>
              <a:rPr lang="ru-RU" sz="2100" b="1" dirty="0" smtClean="0"/>
              <a:t>.</a:t>
            </a:r>
          </a:p>
          <a:p>
            <a:pPr marL="0" indent="0">
              <a:buNone/>
            </a:pPr>
            <a:r>
              <a:rPr lang="ru-RU" b="1" dirty="0" smtClean="0"/>
              <a:t> </a:t>
            </a:r>
            <a:r>
              <a:rPr lang="ru-RU" b="1" dirty="0"/>
              <a:t>Если представить себе подобные ценности в виде двух шкал, получится следующее: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8844" y="2581206"/>
            <a:ext cx="3571826" cy="294675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0391" y="811369"/>
            <a:ext cx="1389881" cy="1589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3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399" y="595746"/>
            <a:ext cx="9912927" cy="1662545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Когда человек,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хочет выиграть в конфликте и получить свое любой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ценой, готов пожертвовать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отношениями, потому что для него важнее всего </a:t>
            </a: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победа. ( он съест эту конфету, получит этот контракт). </a:t>
            </a:r>
            <a:b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400" b="1" dirty="0" smtClean="0">
                <a:solidFill>
                  <a:schemeClr val="accent4">
                    <a:lumMod val="50000"/>
                  </a:schemeClr>
                </a:solidFill>
              </a:rPr>
              <a:t>Так 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</a:rPr>
              <a:t>проявляется склонность человека к борьбе (соперничеству).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2446986"/>
            <a:ext cx="4718304" cy="787809"/>
          </a:xfrm>
        </p:spPr>
        <p:txBody>
          <a:bodyPr/>
          <a:lstStyle/>
          <a:p>
            <a:pPr algn="ctr"/>
            <a:r>
              <a:rPr lang="ru-RU" sz="2400" b="1" dirty="0"/>
              <a:t>В каком случае борьба может быть успешной стратегией?</a:t>
            </a:r>
            <a:endParaRPr lang="ru-RU" sz="24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37517" y="3243262"/>
            <a:ext cx="4718304" cy="2632605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Когда достижение цели, </a:t>
            </a:r>
            <a:r>
              <a:rPr lang="ru-RU" dirty="0"/>
              <a:t>важнее отношений.</a:t>
            </a:r>
          </a:p>
          <a:p>
            <a:r>
              <a:rPr lang="ru-RU" dirty="0" smtClean="0"/>
              <a:t>Например</a:t>
            </a:r>
            <a:r>
              <a:rPr lang="ru-RU" dirty="0"/>
              <a:t>, в случае спортсмена, бегущего стометровку, — он здесь, чтобы выиграть. Другой пример: мать запрещает бабушке кормить внука-аллергика сладким, чтобы не вызвать у него приступ.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0670" y="2446986"/>
            <a:ext cx="4718304" cy="787809"/>
          </a:xfrm>
        </p:spPr>
        <p:txBody>
          <a:bodyPr/>
          <a:lstStyle/>
          <a:p>
            <a:pPr algn="ctr"/>
            <a:r>
              <a:rPr lang="ru-RU" sz="2400" b="1" dirty="0"/>
              <a:t>Почему борьба не всегда эффективна? 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350393" y="3243262"/>
            <a:ext cx="4718304" cy="2632605"/>
          </a:xfrm>
        </p:spPr>
        <p:txBody>
          <a:bodyPr>
            <a:normAutofit/>
          </a:bodyPr>
          <a:lstStyle/>
          <a:p>
            <a:r>
              <a:rPr lang="ru-RU" sz="2000" dirty="0"/>
              <a:t>Если игнорировать интересы второй стороны, вас в какой-то момент обязательно переиграют. </a:t>
            </a:r>
          </a:p>
          <a:p>
            <a:r>
              <a:rPr lang="ru-RU" sz="2000" dirty="0" smtClean="0"/>
              <a:t> </a:t>
            </a:r>
            <a:r>
              <a:rPr lang="ru-RU" sz="2000" dirty="0"/>
              <a:t>И</a:t>
            </a:r>
            <a:r>
              <a:rPr lang="ru-RU" sz="2000" dirty="0" smtClean="0"/>
              <a:t>спорченные </a:t>
            </a:r>
            <a:r>
              <a:rPr lang="ru-RU" sz="2000" dirty="0"/>
              <a:t>отношения восстановить непросто.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139" y="3244680"/>
            <a:ext cx="1389143" cy="23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99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7" y="706582"/>
            <a:ext cx="10006861" cy="1708207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Если, 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для человека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важно, как бы о нем не подумали плохого, 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он готов отказаться от цели ради сохранения позитивной атмосферы. Е</a:t>
            </a: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</a:rPr>
              <a:t>го </a:t>
            </a:r>
            <a:r>
              <a:rPr lang="ru-RU" sz="2800" dirty="0">
                <a:solidFill>
                  <a:schemeClr val="accent4">
                    <a:lumMod val="50000"/>
                  </a:schemeClr>
                </a:solidFill>
              </a:rPr>
              <a:t>конфликтная стратегия </a:t>
            </a:r>
            <a:r>
              <a:rPr lang="ru-RU" sz="2800" b="1" dirty="0">
                <a:solidFill>
                  <a:schemeClr val="accent4">
                    <a:lumMod val="50000"/>
                  </a:schemeClr>
                </a:solidFill>
              </a:rPr>
              <a:t>— уступка</a:t>
            </a: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  <a:t>.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800" i="1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160243" cy="3310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В каком случае уступка может быть успешной стратегией?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Когда отношения с этим человеком гораздо полезнее, чем победа в каком-то одном случае, ну или когда человек для вас в целом важнее того, из-за чего вы спорите. Уступка хорошо работает и тогда, когда для одного из участников конфликта его предмет не так важен, как для второго: тебе хочется именно посмотреть фильм, а мне — провести время с тобой, неважно как.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650182" y="2560320"/>
            <a:ext cx="4249466" cy="331012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>
                    <a:lumMod val="50000"/>
                  </a:schemeClr>
                </a:solidFill>
              </a:rPr>
              <a:t>Почему уступка не всегда эффективна?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 </a:t>
            </a:r>
            <a:endParaRPr lang="ru-RU" dirty="0" smtClean="0">
              <a:solidFill>
                <a:schemeClr val="accent4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 Бывает, что мы уступаем, когда на самом деле не хочется. Мы сжимаем зубы, потому что решили, что так будет лучше, или просто привыкли терпеть: нас учили в детстве, что это хорошо. Заблокированные эмоции чреваты психологическими и физиологическими проблемами. Если вы будете все время только уступать, то однажды «взорветесь» как кипящий котел, плотно накрытый крышко</a:t>
            </a:r>
            <a:r>
              <a:rPr lang="ru-RU" dirty="0"/>
              <a:t>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7490" y="3269673"/>
            <a:ext cx="1341518" cy="226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7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448" y="850006"/>
            <a:ext cx="9598150" cy="1500388"/>
          </a:xfrm>
        </p:spPr>
        <p:txBody>
          <a:bodyPr>
            <a:noAutofit/>
          </a:bodyPr>
          <a:lstStyle/>
          <a:p>
            <a:r>
              <a:rPr lang="ru-RU" sz="2400" dirty="0" smtClean="0"/>
              <a:t>Когда </a:t>
            </a:r>
            <a:r>
              <a:rPr lang="ru-RU" sz="2400" dirty="0"/>
              <a:t>человек просто отказывается решать конфликт, делая вид, что его нет. Переводит тему, «забывает», растягивая это состояние надолго, при этом вроде как и цели не достигает, и на отношения не смотрит. Это называется </a:t>
            </a:r>
            <a:r>
              <a:rPr lang="ru-RU" sz="2400" b="1" dirty="0"/>
              <a:t>уход (или избегание).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8448" y="2452255"/>
            <a:ext cx="3827734" cy="34181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В каком случае уход может быть успешной стратегией</a:t>
            </a:r>
            <a:r>
              <a:rPr lang="ru-RU" b="1" dirty="0" smtClean="0"/>
              <a:t>?</a:t>
            </a:r>
          </a:p>
          <a:p>
            <a:r>
              <a:rPr lang="ru-RU" dirty="0"/>
              <a:t> Когда у вас нет ресурса разбираться с конфликтом прямо сейчас. Вы устали, или эмоционально опустошены, или действительно не успеваете решить еще и эту проблему. Избегание конфликта позволяет выиграть немного времени.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Почему уход не всегда эффективен</a:t>
            </a:r>
            <a:r>
              <a:rPr lang="ru-RU" b="1" dirty="0" smtClean="0"/>
              <a:t>?</a:t>
            </a:r>
          </a:p>
          <a:p>
            <a:r>
              <a:rPr lang="ru-RU" dirty="0"/>
              <a:t> Потому что он не может длиться вечно. Конфликт способен сойти на нет, но от ожидания он может и обостриться: предмет-то конфликта никуда не девается, да и противоборствующая сторона ждет определенности, притопывая ногой. Если откладывать решение из страха проиграть или потерять отношения, разовьется внутренний конфликт и наслоится на внешний. Решать все это станет труднее.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192" y="3175406"/>
            <a:ext cx="1389143" cy="23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50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249" y="463639"/>
            <a:ext cx="10599312" cy="2096681"/>
          </a:xfrm>
        </p:spPr>
        <p:txBody>
          <a:bodyPr>
            <a:normAutofit fontScale="90000"/>
          </a:bodyPr>
          <a:lstStyle/>
          <a:p>
            <a:r>
              <a:rPr lang="ru-RU" dirty="0"/>
              <a:t> </a:t>
            </a:r>
            <a:r>
              <a:rPr lang="ru-RU" sz="2200" b="1" i="1" dirty="0"/>
              <a:t>«Ищите компромисс»</a:t>
            </a:r>
            <a:r>
              <a:rPr lang="ru-RU" sz="2200" b="1" dirty="0"/>
              <a:t>.</a:t>
            </a:r>
            <a:r>
              <a:rPr lang="ru-RU" sz="2200" dirty="0"/>
              <a:t> Это еще одна стратегия, по-другому ее называют двойной уступкой. Вроде как достичь цели важно, но не испортить отношения с другим человеком тоже важно. Вроде как хочется, чтобы было по-честному. Поровну. Ради этого мы готовы взять только часть своего, уступив и ожидая того же от оппонента. Мы не всегда замечаем, насколько наша жизнь пронизана уступками и компромиссами; нас приучают искать их автоматически с самого детства.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35211" y="2560320"/>
            <a:ext cx="4718304" cy="33101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В каком случае компромисс может быть успешной стратегией? </a:t>
            </a:r>
            <a:endParaRPr lang="ru-RU" b="1" dirty="0" smtClean="0"/>
          </a:p>
          <a:p>
            <a:r>
              <a:rPr lang="ru-RU" dirty="0" smtClean="0"/>
              <a:t>Если </a:t>
            </a:r>
            <a:r>
              <a:rPr lang="ru-RU" dirty="0"/>
              <a:t>задача не решается по-другому. У нас есть одно яблоко, мы оба хотим его съесть — надо разрезать пополам. Старший и младший ребенок хотят внимания мамы — она по очереди делает уроки с одним и играет с другим. На работе задерживают зарплату и выдают только часть, зато всем сотрудникам (а могли заплатить только двум топ-менеджерам всю сумму).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490951" y="2571404"/>
            <a:ext cx="4718304" cy="331012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/>
              <a:t>Почему компромисс не всегда эффективен</a:t>
            </a:r>
            <a:r>
              <a:rPr lang="ru-RU" b="1" dirty="0" smtClean="0"/>
              <a:t>?</a:t>
            </a:r>
          </a:p>
          <a:p>
            <a:r>
              <a:rPr lang="ru-RU" b="1" dirty="0"/>
              <a:t> </a:t>
            </a:r>
            <a:r>
              <a:rPr lang="ru-RU" dirty="0"/>
              <a:t>Потому что вы на самом деле не получаете то, чего хотите, да и взаимное неудовлетворение копится понемногу, делая отношения не такими ценными. Постоянные компромиссы тоже наполняют кипящий котел эмоций, только медленнее. Но это не значит, что он однажды не «взорвется».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9280" y="3053724"/>
            <a:ext cx="1389143" cy="2345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49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1044</TotalTime>
  <Words>663</Words>
  <Application>Microsoft Office PowerPoint</Application>
  <PresentationFormat>Широкоэкранный</PresentationFormat>
  <Paragraphs>103</Paragraphs>
  <Slides>15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Разумное поведение в конфликтной ситуации</vt:lpstr>
      <vt:lpstr>Конфликт</vt:lpstr>
      <vt:lpstr>В конфликте есть как минимум две стороны и претензии этих сторон на предмет конфликта. </vt:lpstr>
      <vt:lpstr>Конфликты происходят между людьми, и соответственно делятся на:</vt:lpstr>
      <vt:lpstr>Почему люди по-разному ведут себя в конфликте  (и почему я все время реагирую одинаково) </vt:lpstr>
      <vt:lpstr>Когда человек, хочет выиграть в конфликте и получить свое любой ценой, готов пожертвовать отношениями, потому что для него важнее всего победа. ( он съест эту конфету, получит этот контракт).  Так проявляется склонность человека к борьбе (соперничеству).</vt:lpstr>
      <vt:lpstr>Если,  для человека  важно, как бы о нем не подумали плохого,  он готов отказаться от цели ради сохранения позитивной атмосферы. Его конфликтная стратегия — уступка.  </vt:lpstr>
      <vt:lpstr>Когда человек просто отказывается решать конфликт, делая вид, что его нет. Переводит тему, «забывает», растягивая это состояние надолго, при этом вроде как и цели не достигает, и на отношения не смотрит. Это называется уход (или избегание).</vt:lpstr>
      <vt:lpstr> «Ищите компромисс». Это еще одна стратегия, по-другому ее называют двойной уступкой. Вроде как достичь цели важно, но не испортить отношения с другим человеком тоже важно. Вроде как хочется, чтобы было по-честному. Поровну. Ради этого мы готовы взять только часть своего, уступив и ожидая того же от оппонента. Мы не всегда замечаем, насколько наша жизнь пронизана уступками и компромиссами; нас приучают искать их автоматически с самого детства.</vt:lpstr>
      <vt:lpstr>Возможен вариант, при котором по максимуму выигрывают обе стороны конфликта, и при этом сохраняются отношения. Так происходит при сотрудничестве. Это единственная стратегия, на которую не способны животные, — она присуща только человеку. </vt:lpstr>
      <vt:lpstr>А какая Ваша   «любимая стратегия»</vt:lpstr>
      <vt:lpstr>Как сделать конфликт конструктивным </vt:lpstr>
      <vt:lpstr>От того, что мы не умеем взаимодействовать, общение приносит скорее проблемы, чем развитие.</vt:lpstr>
      <vt:lpstr>Залог успеха, здравый смысл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Разумное поведение в конфликтной ситуации</dc:title>
  <dc:creator>Admin</dc:creator>
  <cp:lastModifiedBy>Admin</cp:lastModifiedBy>
  <cp:revision>46</cp:revision>
  <dcterms:created xsi:type="dcterms:W3CDTF">2021-10-12T08:30:04Z</dcterms:created>
  <dcterms:modified xsi:type="dcterms:W3CDTF">2021-10-18T07:31:44Z</dcterms:modified>
</cp:coreProperties>
</file>