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8" r:id="rId3"/>
    <p:sldId id="269" r:id="rId4"/>
    <p:sldId id="267" r:id="rId5"/>
    <p:sldId id="278" r:id="rId6"/>
    <p:sldId id="259" r:id="rId7"/>
    <p:sldId id="277" r:id="rId8"/>
    <p:sldId id="272" r:id="rId9"/>
    <p:sldId id="257" r:id="rId10"/>
    <p:sldId id="279" r:id="rId11"/>
    <p:sldId id="261" r:id="rId12"/>
    <p:sldId id="282" r:id="rId13"/>
    <p:sldId id="273" r:id="rId14"/>
    <p:sldId id="275"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036"/>
    <a:srgbClr val="F52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89933-9366-418E-BDC1-265204613CA0}" type="datetimeFigureOut">
              <a:rPr lang="ru-RU" smtClean="0"/>
              <a:t>19.10.2021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18681-72C4-452E-BC16-F193628132E1}" type="slidenum">
              <a:rPr lang="ru-RU" smtClean="0"/>
              <a:t>‹#›</a:t>
            </a:fld>
            <a:endParaRPr lang="ru-RU"/>
          </a:p>
        </p:txBody>
      </p:sp>
    </p:spTree>
    <p:extLst>
      <p:ext uri="{BB962C8B-B14F-4D97-AF65-F5344CB8AC3E}">
        <p14:creationId xmlns:p14="http://schemas.microsoft.com/office/powerpoint/2010/main" val="128960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297726-47F4-4BC7-9B3C-FC46350F14C7}" type="slidenum">
              <a:rPr lang="ru-RU" altLang="ru-RU" smtClean="0">
                <a:latin typeface="Calibri" panose="020F0502020204030204" pitchFamily="34" charset="0"/>
              </a:rPr>
              <a:pPr/>
              <a:t>5</a:t>
            </a:fld>
            <a:endParaRPr lang="ru-RU" altLang="ru-RU" smtClean="0">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Каждая мысль в нашем сознании вызывает в нашем организме определённую химическую реакцию. </a:t>
            </a:r>
          </a:p>
        </p:txBody>
      </p:sp>
    </p:spTree>
    <p:extLst>
      <p:ext uri="{BB962C8B-B14F-4D97-AF65-F5344CB8AC3E}">
        <p14:creationId xmlns:p14="http://schemas.microsoft.com/office/powerpoint/2010/main" val="409281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E365FC-289A-4896-9E2C-4DF38CE5C132}" type="slidenum">
              <a:rPr lang="ru-RU" smtClean="0"/>
              <a:t>15</a:t>
            </a:fld>
            <a:endParaRPr lang="ru-RU"/>
          </a:p>
        </p:txBody>
      </p:sp>
    </p:spTree>
    <p:extLst>
      <p:ext uri="{BB962C8B-B14F-4D97-AF65-F5344CB8AC3E}">
        <p14:creationId xmlns:p14="http://schemas.microsoft.com/office/powerpoint/2010/main" val="349564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22238"/>
            <a:ext cx="10058400" cy="1295400"/>
          </a:xfrm>
        </p:spPr>
        <p:txBody>
          <a:bodyPr/>
          <a:lstStyle/>
          <a:p>
            <a:r>
              <a:rPr lang="ru-RU" smtClean="0"/>
              <a:t>Образец заголовка</a:t>
            </a:r>
            <a:endParaRPr lang="ru-RU"/>
          </a:p>
        </p:txBody>
      </p:sp>
      <p:sp>
        <p:nvSpPr>
          <p:cNvPr id="3" name="Объект 2"/>
          <p:cNvSpPr>
            <a:spLocks noGrp="1"/>
          </p:cNvSpPr>
          <p:nvPr>
            <p:ph sz="half" idx="1"/>
          </p:nvPr>
        </p:nvSpPr>
        <p:spPr>
          <a:xfrm>
            <a:off x="609600" y="1719263"/>
            <a:ext cx="53848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719263"/>
            <a:ext cx="53848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8400"/>
            <a:ext cx="2844800" cy="457200"/>
          </a:xfrm>
        </p:spPr>
        <p:txBody>
          <a:bodyPr/>
          <a:lstStyle>
            <a:lvl1pPr>
              <a:defRPr/>
            </a:lvl1pPr>
          </a:lstStyle>
          <a:p>
            <a:pPr>
              <a:defRPr/>
            </a:pPr>
            <a:endParaRPr lang="ru-RU" altLang="en-US"/>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pPr>
              <a:defRPr/>
            </a:pPr>
            <a:endParaRPr lang="ru-RU" altLang="en-US"/>
          </a:p>
        </p:txBody>
      </p:sp>
      <p:sp>
        <p:nvSpPr>
          <p:cNvPr id="7" name="Номер слайда 6"/>
          <p:cNvSpPr>
            <a:spLocks noGrp="1"/>
          </p:cNvSpPr>
          <p:nvPr>
            <p:ph type="sldNum" sz="quarter" idx="12"/>
          </p:nvPr>
        </p:nvSpPr>
        <p:spPr>
          <a:xfrm>
            <a:off x="8737600" y="6248400"/>
            <a:ext cx="2844800" cy="457200"/>
          </a:xfrm>
        </p:spPr>
        <p:txBody>
          <a:bodyPr/>
          <a:lstStyle>
            <a:lvl1pPr>
              <a:defRPr/>
            </a:lvl1pPr>
          </a:lstStyle>
          <a:p>
            <a:pPr>
              <a:defRPr/>
            </a:pPr>
            <a:fld id="{4A4D613C-9B51-44E4-8A48-323E99F219F8}" type="slidenum">
              <a:rPr lang="ru-RU" altLang="en-US"/>
              <a:pPr>
                <a:defRPr/>
              </a:pPr>
              <a:t>‹#›</a:t>
            </a:fld>
            <a:endParaRPr lang="ru-RU" altLang="en-US"/>
          </a:p>
        </p:txBody>
      </p:sp>
    </p:spTree>
    <p:extLst>
      <p:ext uri="{BB962C8B-B14F-4D97-AF65-F5344CB8AC3E}">
        <p14:creationId xmlns:p14="http://schemas.microsoft.com/office/powerpoint/2010/main" val="190730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1058;&#1088;&#1077;&#1074;&#1086;&#1078;&#1085;&#1099;&#1081;%20&#1095;&#1077;&#1084;&#1086;&#1076;&#1072;&#1085;&#1095;&#1080;&#1082;/&#1055;&#1043;/&#1069;&#1082;&#1089;&#1087;&#1077;&#1088;&#1080;&#1084;&#1077;&#1085;&#1090;%20Dove%20&#1050;&#1072;&#1082;%20&#1084;&#1099;%20&#1074;&#1080;&#1076;&#1080;&#1084;%20&#1089;&#1077;&#1073;&#1103;%20vs%20&#1050;&#1072;&#1082;%20&#1085;&#1072;&#1089;%20&#1074;&#1080;&#1076;&#1103;&#1090;%20&#1076;&#1088;&#1091;&#1075;&#1080;&#1077;.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0010" y="862884"/>
            <a:ext cx="7148989" cy="998543"/>
          </a:xfrm>
        </p:spPr>
        <p:txBody>
          <a:bodyPr/>
          <a:lstStyle/>
          <a:p>
            <a:pPr algn="ctr"/>
            <a:r>
              <a:rPr lang="ru-RU" b="1" dirty="0" smtClean="0"/>
              <a:t>Выбирая себя</a:t>
            </a:r>
            <a:endParaRPr lang="ru-RU" b="1" dirty="0"/>
          </a:p>
        </p:txBody>
      </p:sp>
      <p:sp>
        <p:nvSpPr>
          <p:cNvPr id="3" name="Подзаголовок 2"/>
          <p:cNvSpPr>
            <a:spLocks noGrp="1"/>
          </p:cNvSpPr>
          <p:nvPr>
            <p:ph type="subTitle" idx="1"/>
          </p:nvPr>
        </p:nvSpPr>
        <p:spPr>
          <a:xfrm>
            <a:off x="1597218" y="4590330"/>
            <a:ext cx="7482388" cy="561219"/>
          </a:xfrm>
        </p:spPr>
        <p:txBody>
          <a:bodyPr>
            <a:normAutofit lnSpcReduction="10000"/>
          </a:bodyPr>
          <a:lstStyle/>
          <a:p>
            <a:pPr algn="ctr"/>
            <a:r>
              <a:rPr lang="ru-RU" sz="3200" b="1" dirty="0" smtClean="0">
                <a:solidFill>
                  <a:srgbClr val="7030A0"/>
                </a:solidFill>
              </a:rPr>
              <a:t>ДАВАЙ, ПОГОВОРИМ…</a:t>
            </a:r>
            <a:endParaRPr lang="ru-RU" sz="3200" b="1" dirty="0">
              <a:solidFill>
                <a:srgbClr val="7030A0"/>
              </a:solidFill>
            </a:endParaRPr>
          </a:p>
        </p:txBody>
      </p:sp>
      <p:pic>
        <p:nvPicPr>
          <p:cNvPr id="4" name="Picture 2" descr="Image result for картинки любить себ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901" y="1855417"/>
            <a:ext cx="4416601" cy="2581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4698" y="5429175"/>
            <a:ext cx="4301544" cy="1200329"/>
          </a:xfrm>
          <a:prstGeom prst="rect">
            <a:avLst/>
          </a:prstGeom>
          <a:noFill/>
        </p:spPr>
        <p:txBody>
          <a:bodyPr wrap="square" rtlCol="0">
            <a:spAutoFit/>
          </a:bodyPr>
          <a:lstStyle/>
          <a:p>
            <a:pPr lvl="0"/>
            <a:r>
              <a:rPr lang="ru-RU" dirty="0">
                <a:solidFill>
                  <a:prstClr val="black"/>
                </a:solidFill>
                <a:latin typeface="Garamond" panose="02020404030301010803"/>
              </a:rPr>
              <a:t>Составитель</a:t>
            </a:r>
          </a:p>
          <a:p>
            <a:pPr lvl="0"/>
            <a:r>
              <a:rPr lang="ru-RU" dirty="0">
                <a:solidFill>
                  <a:prstClr val="black"/>
                </a:solidFill>
                <a:latin typeface="Garamond" panose="02020404030301010803"/>
              </a:rPr>
              <a:t> методист ресурсного </a:t>
            </a:r>
            <a:r>
              <a:rPr lang="ru-RU" dirty="0" smtClean="0">
                <a:solidFill>
                  <a:prstClr val="black"/>
                </a:solidFill>
                <a:latin typeface="Garamond" panose="02020404030301010803"/>
              </a:rPr>
              <a:t>центра</a:t>
            </a:r>
          </a:p>
          <a:p>
            <a:pPr lvl="0"/>
            <a:r>
              <a:rPr lang="ru-RU" dirty="0" smtClean="0">
                <a:solidFill>
                  <a:prstClr val="black"/>
                </a:solidFill>
                <a:latin typeface="Garamond" panose="02020404030301010803"/>
              </a:rPr>
              <a:t> </a:t>
            </a:r>
            <a:r>
              <a:rPr lang="ru-RU" dirty="0">
                <a:solidFill>
                  <a:prstClr val="black"/>
                </a:solidFill>
                <a:latin typeface="Garamond" panose="02020404030301010803"/>
              </a:rPr>
              <a:t>ГБОУ ДО РК ДОЦ Сокол»</a:t>
            </a:r>
          </a:p>
          <a:p>
            <a:pPr lvl="0"/>
            <a:r>
              <a:rPr lang="ru-RU" dirty="0">
                <a:solidFill>
                  <a:prstClr val="black"/>
                </a:solidFill>
                <a:latin typeface="Garamond" panose="02020404030301010803"/>
              </a:rPr>
              <a:t>Нестеренко Е.В. </a:t>
            </a:r>
            <a:r>
              <a:rPr lang="en-US" dirty="0">
                <a:solidFill>
                  <a:prstClr val="black"/>
                </a:solidFill>
                <a:latin typeface="Garamond" panose="02020404030301010803"/>
              </a:rPr>
              <a:t>resurssentr@yandex.ru</a:t>
            </a:r>
          </a:p>
        </p:txBody>
      </p:sp>
    </p:spTree>
    <p:extLst>
      <p:ext uri="{BB962C8B-B14F-4D97-AF65-F5344CB8AC3E}">
        <p14:creationId xmlns:p14="http://schemas.microsoft.com/office/powerpoint/2010/main" val="428007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68624" y="381363"/>
            <a:ext cx="4185623" cy="576262"/>
          </a:xfrm>
        </p:spPr>
        <p:txBody>
          <a:bodyPr/>
          <a:lstStyle/>
          <a:p>
            <a:pPr algn="ctr"/>
            <a:r>
              <a:rPr lang="ru-RU" sz="3200" dirty="0" smtClean="0">
                <a:solidFill>
                  <a:srgbClr val="7030A0"/>
                </a:solidFill>
                <a:latin typeface="Times New Roman" panose="02020603050405020304" pitchFamily="18" charset="0"/>
                <a:cs typeface="Times New Roman" panose="02020603050405020304" pitchFamily="18" charset="0"/>
              </a:rPr>
              <a:t>Записывайте!</a:t>
            </a:r>
            <a:endParaRPr lang="ru-RU" sz="3200" dirty="0">
              <a:solidFill>
                <a:srgbClr val="7030A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753533" y="409456"/>
            <a:ext cx="4185618" cy="576262"/>
          </a:xfrm>
        </p:spPr>
        <p:txBody>
          <a:bodyPr/>
          <a:lstStyle/>
          <a:p>
            <a:pPr algn="ctr"/>
            <a:r>
              <a:rPr lang="ru-RU" sz="2800" dirty="0">
                <a:solidFill>
                  <a:srgbClr val="7030A0"/>
                </a:solidFill>
                <a:latin typeface="Times New Roman" panose="02020603050405020304" pitchFamily="18" charset="0"/>
                <a:cs typeface="Times New Roman" panose="02020603050405020304" pitchFamily="18" charset="0"/>
              </a:rPr>
              <a:t>Зачем? </a:t>
            </a:r>
          </a:p>
        </p:txBody>
      </p:sp>
      <p:sp>
        <p:nvSpPr>
          <p:cNvPr id="6" name="Объект 5"/>
          <p:cNvSpPr>
            <a:spLocks noGrp="1"/>
          </p:cNvSpPr>
          <p:nvPr>
            <p:ph sz="quarter" idx="4"/>
          </p:nvPr>
        </p:nvSpPr>
        <p:spPr>
          <a:xfrm>
            <a:off x="5054246" y="1013811"/>
            <a:ext cx="4849607" cy="3828645"/>
          </a:xfrm>
        </p:spPr>
        <p:txBody>
          <a:bodyPr>
            <a:normAutofit fontScale="92500" lnSpcReduction="20000"/>
          </a:bodyPr>
          <a:lstStyle/>
          <a:p>
            <a:pPr>
              <a:buFont typeface="Wingdings" panose="05000000000000000000" pitchFamily="2" charset="2"/>
              <a:buChar char="Ø"/>
            </a:pPr>
            <a:r>
              <a:rPr lang="ru-RU" sz="2200" dirty="0">
                <a:solidFill>
                  <a:schemeClr val="accent2">
                    <a:lumMod val="50000"/>
                  </a:schemeClr>
                </a:solidFill>
                <a:latin typeface="Times New Roman" panose="02020603050405020304" pitchFamily="18" charset="0"/>
                <a:cs typeface="Times New Roman" panose="02020603050405020304" pitchFamily="18" charset="0"/>
              </a:rPr>
              <a:t>Познать себя</a:t>
            </a:r>
          </a:p>
          <a:p>
            <a:pPr>
              <a:buFont typeface="Wingdings" panose="05000000000000000000" pitchFamily="2" charset="2"/>
              <a:buChar char="Ø"/>
            </a:pPr>
            <a:r>
              <a:rPr lang="ru-RU" sz="2200" dirty="0">
                <a:solidFill>
                  <a:schemeClr val="accent2">
                    <a:lumMod val="50000"/>
                  </a:schemeClr>
                </a:solidFill>
                <a:latin typeface="Times New Roman" panose="02020603050405020304" pitchFamily="18" charset="0"/>
                <a:cs typeface="Times New Roman" panose="02020603050405020304" pitchFamily="18" charset="0"/>
              </a:rPr>
              <a:t>Ради прорыва</a:t>
            </a:r>
          </a:p>
          <a:p>
            <a:pPr>
              <a:buFont typeface="Wingdings" panose="05000000000000000000" pitchFamily="2" charset="2"/>
              <a:buChar char="Ø"/>
            </a:pPr>
            <a:r>
              <a:rPr lang="ru-RU" sz="2200" dirty="0">
                <a:solidFill>
                  <a:schemeClr val="accent2">
                    <a:lumMod val="50000"/>
                  </a:schemeClr>
                </a:solidFill>
                <a:latin typeface="Times New Roman" panose="02020603050405020304" pitchFamily="18" charset="0"/>
                <a:cs typeface="Times New Roman" panose="02020603050405020304" pitchFamily="18" charset="0"/>
              </a:rPr>
              <a:t>Дать своим раздумьям выход, перенося и на бумагу, и освобождая место для новы мыслей, которые часто вам приносят необходимую ясность.</a:t>
            </a:r>
          </a:p>
          <a:p>
            <a:pPr>
              <a:buFont typeface="Wingdings" panose="05000000000000000000" pitchFamily="2" charset="2"/>
              <a:buChar char="Ø"/>
            </a:pPr>
            <a:r>
              <a:rPr lang="ru-RU" sz="2200" dirty="0">
                <a:solidFill>
                  <a:schemeClr val="accent2">
                    <a:lumMod val="50000"/>
                  </a:schemeClr>
                </a:solidFill>
                <a:latin typeface="Times New Roman" panose="02020603050405020304" pitchFamily="18" charset="0"/>
                <a:cs typeface="Times New Roman" panose="02020603050405020304" pitchFamily="18" charset="0"/>
              </a:rPr>
              <a:t>Возможность снизить темп. (Остановиться и  оглянуться на  прожитый день, месяц, год)</a:t>
            </a:r>
          </a:p>
          <a:p>
            <a:pPr>
              <a:buFont typeface="Wingdings" panose="05000000000000000000" pitchFamily="2" charset="2"/>
              <a:buChar char="Ø"/>
            </a:pPr>
            <a:r>
              <a:rPr lang="ru-RU" sz="2200" dirty="0">
                <a:solidFill>
                  <a:schemeClr val="accent2">
                    <a:lumMod val="50000"/>
                  </a:schemeClr>
                </a:solidFill>
                <a:latin typeface="Times New Roman" panose="02020603050405020304" pitchFamily="18" charset="0"/>
                <a:cs typeface="Times New Roman" panose="02020603050405020304" pitchFamily="18" charset="0"/>
              </a:rPr>
              <a:t>Успех приходит в результате целенаправленных действий, а ведение записей развивает целеустремленность</a:t>
            </a:r>
          </a:p>
          <a:p>
            <a:pPr>
              <a:buFont typeface="Wingdings" panose="05000000000000000000" pitchFamily="2" charset="2"/>
              <a:buChar char="Ø"/>
            </a:pPr>
            <a:endParaRPr lang="ru-RU" dirty="0">
              <a:solidFill>
                <a:schemeClr val="accent2">
                  <a:lumMod val="50000"/>
                </a:schemeClr>
              </a:solidFill>
            </a:endParaRPr>
          </a:p>
        </p:txBody>
      </p:sp>
      <p:pic>
        <p:nvPicPr>
          <p:cNvPr id="7" name="Объект 6"/>
          <p:cNvPicPr>
            <a:picLocks noGrp="1" noChangeAspect="1"/>
          </p:cNvPicPr>
          <p:nvPr>
            <p:ph sz="half" idx="2"/>
          </p:nvPr>
        </p:nvPicPr>
        <p:blipFill>
          <a:blip r:embed="rId2"/>
          <a:stretch>
            <a:fillRect/>
          </a:stretch>
        </p:blipFill>
        <p:spPr>
          <a:xfrm>
            <a:off x="1931831" y="3047085"/>
            <a:ext cx="2059210" cy="2543305"/>
          </a:xfrm>
          <a:prstGeom prst="rect">
            <a:avLst/>
          </a:prstGeom>
        </p:spPr>
      </p:pic>
      <p:pic>
        <p:nvPicPr>
          <p:cNvPr id="8" name="Рисунок 7"/>
          <p:cNvPicPr>
            <a:picLocks noChangeAspect="1"/>
          </p:cNvPicPr>
          <p:nvPr/>
        </p:nvPicPr>
        <p:blipFill>
          <a:blip r:embed="rId3"/>
          <a:stretch>
            <a:fillRect/>
          </a:stretch>
        </p:blipFill>
        <p:spPr>
          <a:xfrm>
            <a:off x="334851" y="1101628"/>
            <a:ext cx="2073498" cy="1708963"/>
          </a:xfrm>
          <a:prstGeom prst="rect">
            <a:avLst/>
          </a:prstGeom>
        </p:spPr>
      </p:pic>
      <p:pic>
        <p:nvPicPr>
          <p:cNvPr id="9" name="Рисунок 8"/>
          <p:cNvPicPr>
            <a:picLocks noChangeAspect="1"/>
          </p:cNvPicPr>
          <p:nvPr/>
        </p:nvPicPr>
        <p:blipFill>
          <a:blip r:embed="rId4"/>
          <a:stretch>
            <a:fillRect/>
          </a:stretch>
        </p:blipFill>
        <p:spPr>
          <a:xfrm>
            <a:off x="6362163" y="4608299"/>
            <a:ext cx="1959096" cy="1866541"/>
          </a:xfrm>
          <a:prstGeom prst="rect">
            <a:avLst/>
          </a:prstGeom>
        </p:spPr>
      </p:pic>
    </p:spTree>
    <p:extLst>
      <p:ext uri="{BB962C8B-B14F-4D97-AF65-F5344CB8AC3E}">
        <p14:creationId xmlns:p14="http://schemas.microsoft.com/office/powerpoint/2010/main" val="247398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013" y="92892"/>
            <a:ext cx="5530283" cy="1262130"/>
          </a:xfrm>
        </p:spPr>
        <p:txBody>
          <a:bodyPr>
            <a:noAutofit/>
          </a:bodyPr>
          <a:lstStyle/>
          <a:p>
            <a:pPr algn="ctr"/>
            <a:r>
              <a:rPr lang="ru-RU" sz="6000" b="1" dirty="0" smtClean="0">
                <a:solidFill>
                  <a:srgbClr val="F52BCF"/>
                </a:solidFill>
              </a:rPr>
              <a:t>Идеальная</a:t>
            </a:r>
            <a:r>
              <a:rPr lang="ru-RU" sz="6000" dirty="0" smtClean="0">
                <a:solidFill>
                  <a:srgbClr val="F52BCF"/>
                </a:solidFill>
              </a:rPr>
              <a:t> </a:t>
            </a:r>
            <a:r>
              <a:rPr lang="ru-RU" sz="6000" b="1" dirty="0" smtClean="0">
                <a:solidFill>
                  <a:srgbClr val="F52BCF"/>
                </a:solidFill>
              </a:rPr>
              <a:t>Я</a:t>
            </a:r>
            <a:endParaRPr lang="ru-RU" sz="6000" b="1" dirty="0">
              <a:solidFill>
                <a:srgbClr val="F52BCF"/>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282" y="1639060"/>
            <a:ext cx="2562895" cy="4918610"/>
          </a:xfrm>
          <a:prstGeom prst="rect">
            <a:avLst/>
          </a:prstGeom>
        </p:spPr>
      </p:pic>
      <p:sp>
        <p:nvSpPr>
          <p:cNvPr id="4" name="TextBox 3"/>
          <p:cNvSpPr txBox="1"/>
          <p:nvPr/>
        </p:nvSpPr>
        <p:spPr>
          <a:xfrm>
            <a:off x="489397" y="1007720"/>
            <a:ext cx="7398913" cy="6181289"/>
          </a:xfrm>
          <a:prstGeom prst="rect">
            <a:avLst/>
          </a:prstGeom>
          <a:noFill/>
        </p:spPr>
        <p:txBody>
          <a:bodyPr wrap="square" rtlCol="0">
            <a:spAutoFit/>
          </a:bodyPr>
          <a:lstStyle/>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Если вы не заботитесь о своем теле, где вы собираетесь жить? </a:t>
            </a:r>
            <a:r>
              <a:rPr lang="ru-RU" sz="2000" dirty="0" smtClean="0">
                <a:solidFill>
                  <a:srgbClr val="7030A0"/>
                </a:solidFill>
                <a:latin typeface="Times New Roman" panose="02020603050405020304" pitchFamily="18" charset="0"/>
                <a:cs typeface="Times New Roman" panose="02020603050405020304" pitchFamily="18" charset="0"/>
              </a:rPr>
              <a:t>(</a:t>
            </a:r>
            <a:r>
              <a:rPr lang="ru-RU" dirty="0" smtClean="0">
                <a:solidFill>
                  <a:srgbClr val="7030A0"/>
                </a:solidFill>
                <a:latin typeface="Times New Roman" panose="02020603050405020304" pitchFamily="18" charset="0"/>
                <a:cs typeface="Times New Roman" panose="02020603050405020304" pitchFamily="18" charset="0"/>
              </a:rPr>
              <a:t>Быть </a:t>
            </a:r>
            <a:r>
              <a:rPr lang="ru-RU" dirty="0">
                <a:solidFill>
                  <a:srgbClr val="7030A0"/>
                </a:solidFill>
                <a:latin typeface="Times New Roman" panose="02020603050405020304" pitchFamily="18" charset="0"/>
                <a:cs typeface="Times New Roman" panose="02020603050405020304" pitchFamily="18" charset="0"/>
              </a:rPr>
              <a:t>в форме – это состояние души и </a:t>
            </a:r>
            <a:r>
              <a:rPr lang="ru-RU" dirty="0" smtClean="0">
                <a:solidFill>
                  <a:srgbClr val="7030A0"/>
                </a:solidFill>
                <a:latin typeface="Times New Roman" panose="02020603050405020304" pitchFamily="18" charset="0"/>
                <a:cs typeface="Times New Roman" panose="02020603050405020304" pitchFamily="18" charset="0"/>
              </a:rPr>
              <a:t>тела,</a:t>
            </a:r>
            <a:r>
              <a:rPr lang="ru-RU" dirty="0">
                <a:solidFill>
                  <a:srgbClr val="7030A0"/>
                </a:solidFill>
                <a:latin typeface="Times New Roman" panose="02020603050405020304" pitchFamily="18" charset="0"/>
                <a:cs typeface="Times New Roman" panose="02020603050405020304" pitchFamily="18" charset="0"/>
              </a:rPr>
              <a:t>	 Стройность можно </a:t>
            </a:r>
            <a:r>
              <a:rPr lang="ru-RU" dirty="0" smtClean="0">
                <a:solidFill>
                  <a:srgbClr val="7030A0"/>
                </a:solidFill>
                <a:latin typeface="Times New Roman" panose="02020603050405020304" pitchFamily="18" charset="0"/>
                <a:cs typeface="Times New Roman" panose="02020603050405020304" pitchFamily="18" charset="0"/>
              </a:rPr>
              <a:t>воспитать)</a:t>
            </a:r>
            <a:endParaRPr lang="ru-RU" sz="2000" dirty="0" smtClean="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Что доставляет вам радость и может являться источником эмоционального </a:t>
            </a:r>
            <a:r>
              <a:rPr lang="ru-RU" sz="2000" dirty="0" smtClean="0">
                <a:solidFill>
                  <a:srgbClr val="7030A0"/>
                </a:solidFill>
                <a:latin typeface="Times New Roman" panose="02020603050405020304" pitchFamily="18" charset="0"/>
                <a:cs typeface="Times New Roman" panose="02020603050405020304" pitchFamily="18" charset="0"/>
              </a:rPr>
              <a:t>восстановления?</a:t>
            </a:r>
          </a:p>
          <a:p>
            <a:pPr marL="342900" indent="-34290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Что вы можете изменить или добавить в свою жизнь, чтобы испытывать в течение дня больше радости</a:t>
            </a:r>
            <a:r>
              <a:rPr lang="ru-RU" sz="2800" dirty="0" smtClean="0">
                <a:solidFill>
                  <a:srgbClr val="7030A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Если бы Вы знали ответ, каким бы он был?</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Какое самое приятное событие за сегодняшний день, почему это важно?</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Чего я опасаюсь?</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Что я давно мечтала сделать?</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Чего я избегаю?</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Если мои наихудшие опасения оправдаются, как я с этим справлюсь?</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Кто или что  на сегодняшний день крадет у меня силы?</a:t>
            </a:r>
          </a:p>
          <a:p>
            <a:pPr marL="342900" indent="-342900">
              <a:buFont typeface="Wingdings" panose="05000000000000000000" pitchFamily="2" charset="2"/>
              <a:buChar char="Ø"/>
            </a:pPr>
            <a:r>
              <a:rPr lang="ru-RU" sz="2000" dirty="0">
                <a:solidFill>
                  <a:srgbClr val="7030A0"/>
                </a:solidFill>
                <a:latin typeface="Times New Roman" panose="02020603050405020304" pitchFamily="18" charset="0"/>
                <a:cs typeface="Times New Roman" panose="02020603050405020304" pitchFamily="18" charset="0"/>
              </a:rPr>
              <a:t>Какое послание предлагается в этой ситуации?</a:t>
            </a:r>
          </a:p>
          <a:p>
            <a:pPr marL="342900" indent="-34290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Что бы я хотела изменить в своей жизни через год?</a:t>
            </a:r>
            <a:endParaRPr lang="ru-RU" sz="2000" dirty="0">
              <a:solidFill>
                <a:srgbClr val="7030A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ru-RU"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2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88" y="797655"/>
            <a:ext cx="6394706" cy="5506553"/>
          </a:xfrm>
          <a:prstGeom prst="rect">
            <a:avLst/>
          </a:prstGeom>
        </p:spPr>
      </p:pic>
      <p:sp>
        <p:nvSpPr>
          <p:cNvPr id="3" name="TextBox 2"/>
          <p:cNvSpPr txBox="1"/>
          <p:nvPr/>
        </p:nvSpPr>
        <p:spPr>
          <a:xfrm>
            <a:off x="5679583" y="4082603"/>
            <a:ext cx="4043966" cy="1938992"/>
          </a:xfrm>
          <a:prstGeom prst="rect">
            <a:avLst/>
          </a:prstGeom>
          <a:noFill/>
        </p:spPr>
        <p:txBody>
          <a:bodyPr wrap="square" rtlCol="0">
            <a:spAutoFit/>
          </a:bodyPr>
          <a:lstStyle/>
          <a:p>
            <a:pPr marL="285750" indent="-28575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Двигайся последовательно от внешнего края сердца к внутреннему.</a:t>
            </a:r>
          </a:p>
          <a:p>
            <a:pPr marL="285750" indent="-28575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Не спеши.</a:t>
            </a:r>
          </a:p>
          <a:p>
            <a:pPr marL="285750" indent="-285750">
              <a:buFont typeface="Wingdings" panose="05000000000000000000" pitchFamily="2" charset="2"/>
              <a:buChar char="Ø"/>
            </a:pPr>
            <a:r>
              <a:rPr lang="ru-RU" sz="2000" dirty="0" smtClean="0">
                <a:solidFill>
                  <a:srgbClr val="7030A0"/>
                </a:solidFill>
                <a:latin typeface="Times New Roman" panose="02020603050405020304" pitchFamily="18" charset="0"/>
                <a:cs typeface="Times New Roman" panose="02020603050405020304" pitchFamily="18" charset="0"/>
              </a:rPr>
              <a:t>Прочувствуй, как прокачивается «мышца» любви к себе.</a:t>
            </a: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28045" y="213174"/>
            <a:ext cx="6903076" cy="1015663"/>
          </a:xfrm>
          <a:prstGeom prst="rect">
            <a:avLst/>
          </a:prstGeom>
          <a:noFill/>
        </p:spPr>
        <p:txBody>
          <a:bodyPr wrap="square" rtlCol="0">
            <a:spAutoFit/>
          </a:bodyPr>
          <a:lstStyle/>
          <a:p>
            <a:pPr algn="ctr"/>
            <a:r>
              <a:rPr lang="ru-RU" sz="6000" dirty="0" smtClean="0">
                <a:solidFill>
                  <a:srgbClr val="C01036"/>
                </a:solidFill>
                <a:latin typeface="Times New Roman" panose="02020603050405020304" pitchFamily="18" charset="0"/>
                <a:cs typeface="Times New Roman" panose="02020603050405020304" pitchFamily="18" charset="0"/>
              </a:rPr>
              <a:t>Выбирая себя</a:t>
            </a:r>
            <a:endParaRPr lang="ru-RU" sz="6000" dirty="0">
              <a:solidFill>
                <a:srgbClr val="C01036"/>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33374" y="3379142"/>
            <a:ext cx="3103809" cy="584775"/>
          </a:xfrm>
          <a:prstGeom prst="rect">
            <a:avLst/>
          </a:prstGeom>
          <a:noFill/>
        </p:spPr>
        <p:txBody>
          <a:bodyPr wrap="square" rtlCol="0">
            <a:spAutoFit/>
          </a:bodyPr>
          <a:lstStyle/>
          <a:p>
            <a:r>
              <a:rPr lang="ru-RU" sz="3200" dirty="0" smtClean="0">
                <a:solidFill>
                  <a:srgbClr val="7030A0"/>
                </a:solidFill>
                <a:latin typeface="Times New Roman" panose="02020603050405020304" pitchFamily="18" charset="0"/>
                <a:cs typeface="Times New Roman" panose="02020603050405020304" pitchFamily="18" charset="0"/>
              </a:rPr>
              <a:t>Инструкция</a:t>
            </a:r>
            <a:endParaRPr lang="ru-RU"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17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9398" y="730597"/>
            <a:ext cx="9156878" cy="5850507"/>
          </a:xfrm>
        </p:spPr>
        <p:txBody>
          <a:bodyPr>
            <a:noAutofit/>
          </a:bodyPr>
          <a:lstStyle/>
          <a:p>
            <a:pPr marL="0" indent="0">
              <a:spcBef>
                <a:spcPts val="0"/>
              </a:spcBef>
              <a:buNone/>
            </a:pPr>
            <a:r>
              <a:rPr lang="ru-RU" dirty="0">
                <a:solidFill>
                  <a:srgbClr val="7030A0"/>
                </a:solidFill>
                <a:latin typeface="Times New Roman" panose="02020603050405020304" pitchFamily="18" charset="0"/>
                <a:cs typeface="Times New Roman" panose="02020603050405020304" pitchFamily="18" charset="0"/>
              </a:rPr>
              <a:t>Именно любящий себя человек может любить и других. У него любви избыток. Он делится излишками – ему это не трудно</a:t>
            </a:r>
            <a:r>
              <a:rPr lang="ru-RU" dirty="0" smtClean="0">
                <a:solidFill>
                  <a:srgbClr val="7030A0"/>
                </a:solidFill>
                <a:latin typeface="Times New Roman" panose="02020603050405020304" pitchFamily="18" charset="0"/>
                <a:cs typeface="Times New Roman" panose="02020603050405020304" pitchFamily="18" charset="0"/>
              </a:rPr>
              <a:t>.</a:t>
            </a:r>
          </a:p>
          <a:p>
            <a:pPr marL="0" indent="0">
              <a:spcBef>
                <a:spcPts val="0"/>
              </a:spcBef>
              <a:buNone/>
            </a:pPr>
            <a:r>
              <a:rPr lang="ru-RU" dirty="0" smtClean="0">
                <a:solidFill>
                  <a:srgbClr val="7030A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Не любящему себя человеку любви не хватает. Он «любит» по принципу: «Люби Меня!» То есть: «Дай! Дай!» Он заполняет за счёт других пустоту внутри себя. За это он готов и платить своей любовью. Но много ли её? И какой у неё характер: истеричный, отчаянный, жертвенный </a:t>
            </a:r>
            <a:r>
              <a:rPr lang="ru-RU" dirty="0" smtClean="0">
                <a:solidFill>
                  <a:srgbClr val="7030A0"/>
                </a:solidFill>
                <a:latin typeface="Times New Roman" panose="02020603050405020304" pitchFamily="18" charset="0"/>
                <a:cs typeface="Times New Roman" panose="02020603050405020304" pitchFamily="18" charset="0"/>
              </a:rPr>
              <a:t>«</a:t>
            </a:r>
            <a:r>
              <a:rPr lang="ru-RU" dirty="0">
                <a:solidFill>
                  <a:srgbClr val="7030A0"/>
                </a:solidFill>
                <a:latin typeface="Times New Roman" panose="02020603050405020304" pitchFamily="18" charset="0"/>
                <a:cs typeface="Times New Roman" panose="02020603050405020304" pitchFamily="18" charset="0"/>
              </a:rPr>
              <a:t>последнее ведь отдаю</a:t>
            </a:r>
            <a:r>
              <a:rPr lang="ru-RU" dirty="0" smtClean="0">
                <a:solidFill>
                  <a:srgbClr val="7030A0"/>
                </a:solidFill>
                <a:latin typeface="Times New Roman" panose="02020603050405020304" pitchFamily="18" charset="0"/>
                <a:cs typeface="Times New Roman" panose="02020603050405020304" pitchFamily="18" charset="0"/>
              </a:rPr>
              <a:t>»?</a:t>
            </a:r>
            <a:endParaRPr lang="ru-RU" dirty="0">
              <a:solidFill>
                <a:srgbClr val="7030A0"/>
              </a:solidFill>
              <a:latin typeface="Times New Roman" panose="02020603050405020304" pitchFamily="18" charset="0"/>
              <a:cs typeface="Times New Roman" panose="02020603050405020304" pitchFamily="18" charset="0"/>
            </a:endParaRPr>
          </a:p>
          <a:p>
            <a:pPr marL="0" indent="0">
              <a:spcBef>
                <a:spcPts val="0"/>
              </a:spcBef>
              <a:buNone/>
            </a:pPr>
            <a:r>
              <a:rPr lang="ru-RU" dirty="0">
                <a:solidFill>
                  <a:srgbClr val="7030A0"/>
                </a:solidFill>
                <a:latin typeface="Times New Roman" panose="02020603050405020304" pitchFamily="18" charset="0"/>
                <a:cs typeface="Times New Roman" panose="02020603050405020304" pitchFamily="18" charset="0"/>
              </a:rPr>
              <a:t>Но пустоты в душе ведь не исчезают. Их надо всё время заполнять. Отсюда возникает привязанность и зависимость от того, кто подпитывает – от партнёра. «Не отпущу тебя! Ты – мой! Ты – моя!» Будь донором пожизненно. Ведь сам уже любовь в себе производить, не способен. Так любят многие люди, и другой любви, что самое интересное, они и не знают, и даже не признают. Остальное, по их мнению – не любовь! А так — мимолётные чувства.</a:t>
            </a:r>
          </a:p>
          <a:p>
            <a:pPr marL="0" indent="0">
              <a:spcBef>
                <a:spcPts val="0"/>
              </a:spcBef>
              <a:buNone/>
            </a:pPr>
            <a:r>
              <a:rPr lang="ru-RU" dirty="0" smtClean="0">
                <a:solidFill>
                  <a:srgbClr val="7030A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Пусть каждый любит или не любит по-своему. Но какая любовь согласуется с принципом дарения и искусством очарования? </a:t>
            </a:r>
            <a:r>
              <a:rPr lang="ru-RU" dirty="0" smtClean="0">
                <a:solidFill>
                  <a:srgbClr val="7030A0"/>
                </a:solidFill>
                <a:latin typeface="Times New Roman" panose="02020603050405020304" pitchFamily="18" charset="0"/>
                <a:cs typeface="Times New Roman" panose="02020603050405020304" pitchFamily="18" charset="0"/>
              </a:rPr>
              <a:t>Есть</a:t>
            </a:r>
            <a:r>
              <a:rPr lang="ru-RU" dirty="0" smtClean="0">
                <a:solidFill>
                  <a:srgbClr val="7030A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прекрасное определение любви: «Любовь – это бескорыстное восхищение существованием другого </a:t>
            </a:r>
            <a:r>
              <a:rPr lang="ru-RU" dirty="0" smtClean="0">
                <a:solidFill>
                  <a:srgbClr val="7030A0"/>
                </a:solidFill>
                <a:latin typeface="Times New Roman" panose="02020603050405020304" pitchFamily="18" charset="0"/>
                <a:cs typeface="Times New Roman" panose="02020603050405020304" pitchFamily="18" charset="0"/>
              </a:rPr>
              <a:t>человека, существованием </a:t>
            </a:r>
            <a:r>
              <a:rPr lang="ru-RU" dirty="0">
                <a:solidFill>
                  <a:srgbClr val="7030A0"/>
                </a:solidFill>
                <a:latin typeface="Times New Roman" panose="02020603050405020304" pitchFamily="18" charset="0"/>
                <a:cs typeface="Times New Roman" panose="02020603050405020304" pitchFamily="18" charset="0"/>
              </a:rPr>
              <a:t>себя и других людей». Дарить чрез восхищение намного приятнее и легче.</a:t>
            </a:r>
          </a:p>
          <a:p>
            <a:pPr marL="0" indent="0">
              <a:spcBef>
                <a:spcPts val="0"/>
              </a:spcBef>
              <a:buNone/>
            </a:pPr>
            <a:r>
              <a:rPr lang="ru-RU" dirty="0">
                <a:solidFill>
                  <a:srgbClr val="7030A0"/>
                </a:solidFill>
                <a:latin typeface="Times New Roman" panose="02020603050405020304" pitchFamily="18" charset="0"/>
                <a:cs typeface="Times New Roman" panose="02020603050405020304" pitchFamily="18" charset="0"/>
              </a:rPr>
              <a:t>Совет, который можно принять как задание: дари любовь (симпатию, чувства, доверие, нежность) первым. Не жди взамен. Не торгуйся: «Полюби меня, и тогда я – тебя».</a:t>
            </a:r>
          </a:p>
          <a:p>
            <a:pPr marL="0" indent="0">
              <a:spcBef>
                <a:spcPts val="0"/>
              </a:spcBef>
              <a:buNone/>
            </a:pPr>
            <a:r>
              <a:rPr lang="ru-RU" dirty="0">
                <a:solidFill>
                  <a:srgbClr val="7030A0"/>
                </a:solidFill>
                <a:latin typeface="Times New Roman" panose="02020603050405020304" pitchFamily="18" charset="0"/>
                <a:cs typeface="Times New Roman" panose="02020603050405020304" pitchFamily="18" charset="0"/>
              </a:rPr>
              <a:t>Если у меня этого много, зачем требовать взамен? Кстати, если кто-то мне любовь дарит, я охотно её и приму</a:t>
            </a:r>
            <a:r>
              <a:rPr lang="ru-RU" dirty="0" smtClean="0">
                <a:solidFill>
                  <a:srgbClr val="7030A0"/>
                </a:solidFill>
                <a:latin typeface="Times New Roman" panose="02020603050405020304" pitchFamily="18" charset="0"/>
                <a:cs typeface="Times New Roman" panose="02020603050405020304" pitchFamily="18" charset="0"/>
              </a:rPr>
              <a:t>.</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r>
              <a:rPr lang="ru-RU" dirty="0">
                <a:solidFill>
                  <a:srgbClr val="7030A0"/>
                </a:solidFill>
                <a:latin typeface="Times New Roman" panose="02020603050405020304" pitchFamily="18" charset="0"/>
                <a:cs typeface="Times New Roman" panose="02020603050405020304" pitchFamily="18" charset="0"/>
              </a:rPr>
              <a:t>Почему бы и нет? Это приятно. Как и где это применить в жизни? Ты ведь сообразишь.</a:t>
            </a:r>
          </a:p>
          <a:p>
            <a:pPr>
              <a:spcBef>
                <a:spcPts val="0"/>
              </a:spcBef>
            </a:pP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96981" y="145822"/>
            <a:ext cx="6426558" cy="584775"/>
          </a:xfrm>
          <a:prstGeom prst="rect">
            <a:avLst/>
          </a:prstGeom>
          <a:noFill/>
        </p:spPr>
        <p:txBody>
          <a:bodyPr wrap="square" rtlCol="0">
            <a:spAutoFit/>
          </a:bodyPr>
          <a:lstStyle/>
          <a:p>
            <a:pPr algn="ctr"/>
            <a:r>
              <a:rPr lang="ru-RU" sz="3200" dirty="0" smtClean="0">
                <a:solidFill>
                  <a:schemeClr val="accent1">
                    <a:lumMod val="50000"/>
                  </a:schemeClr>
                </a:solidFill>
                <a:latin typeface="Times New Roman" panose="02020603050405020304" pitchFamily="18" charset="0"/>
                <a:cs typeface="Times New Roman" panose="02020603050405020304" pitchFamily="18" charset="0"/>
              </a:rPr>
              <a:t>Поговорим?</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71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51516"/>
            <a:ext cx="8737123" cy="1532585"/>
          </a:xfrm>
        </p:spPr>
        <p:txBody>
          <a:bodyPr>
            <a:normAutofit fontScale="90000"/>
          </a:bodyPr>
          <a:lstStyle/>
          <a:p>
            <a:pPr algn="ctr"/>
            <a:r>
              <a:rPr lang="ru-RU" dirty="0">
                <a:solidFill>
                  <a:srgbClr val="C01036"/>
                </a:solidFill>
                <a:latin typeface="Times New Roman" panose="02020603050405020304" pitchFamily="18" charset="0"/>
                <a:cs typeface="Times New Roman" panose="02020603050405020304" pitchFamily="18" charset="0"/>
              </a:rPr>
              <a:t>Настоящий мастер не ищет ресурсное состояние, настоящий мастер живет в ресурсном состоянии»</a:t>
            </a:r>
            <a:br>
              <a:rPr lang="ru-RU" dirty="0">
                <a:solidFill>
                  <a:srgbClr val="C01036"/>
                </a:solidFill>
                <a:latin typeface="Times New Roman" panose="02020603050405020304" pitchFamily="18" charset="0"/>
                <a:cs typeface="Times New Roman" panose="02020603050405020304" pitchFamily="18" charset="0"/>
              </a:rPr>
            </a:br>
            <a:endParaRPr lang="ru-RU" dirty="0">
              <a:solidFill>
                <a:srgbClr val="C01036"/>
              </a:solidFill>
              <a:latin typeface="Times New Roman" panose="02020603050405020304" pitchFamily="18" charset="0"/>
              <a:cs typeface="Times New Roman" panose="02020603050405020304" pitchFamily="18" charset="0"/>
            </a:endParaRPr>
          </a:p>
        </p:txBody>
      </p:sp>
      <p:pic>
        <p:nvPicPr>
          <p:cNvPr id="1026" name="Picture 2" descr="Фото: annkononovich (Inst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35" y="1296632"/>
            <a:ext cx="2635666" cy="1976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12999" y="1584101"/>
            <a:ext cx="6719643" cy="5355312"/>
          </a:xfrm>
          <a:prstGeom prst="rect">
            <a:avLst/>
          </a:prstGeom>
          <a:noFill/>
        </p:spPr>
        <p:txBody>
          <a:bodyPr wrap="square" rtlCol="0">
            <a:spAutoFit/>
          </a:bodyPr>
          <a:lstStyle/>
          <a:p>
            <a:r>
              <a:rPr lang="ru-RU" dirty="0" smtClean="0">
                <a:solidFill>
                  <a:schemeClr val="accent1">
                    <a:lumMod val="50000"/>
                  </a:schemeClr>
                </a:solidFill>
              </a:rPr>
              <a:t>Использованная литература</a:t>
            </a:r>
          </a:p>
          <a:p>
            <a:r>
              <a:rPr lang="ru-RU" dirty="0">
                <a:solidFill>
                  <a:schemeClr val="accent1">
                    <a:lumMod val="50000"/>
                  </a:schemeClr>
                </a:solidFill>
              </a:rPr>
              <a:t>Некрасова, М. В. Ресурсное состояние как профилактика эмоционального выгорания педагогов / М. В. Некрасова. — Текст : непосредственный // Молодой ученый. — 2018. — № 17 (203). — С. 285-288. — URL</a:t>
            </a:r>
            <a:r>
              <a:rPr lang="ru-RU" dirty="0" smtClean="0">
                <a:solidFill>
                  <a:schemeClr val="accent1">
                    <a:lumMod val="50000"/>
                  </a:schemeClr>
                </a:solidFill>
              </a:rPr>
              <a:t>:</a:t>
            </a:r>
          </a:p>
          <a:p>
            <a:r>
              <a:rPr lang="ru-RU" dirty="0">
                <a:solidFill>
                  <a:schemeClr val="accent1">
                    <a:lumMod val="50000"/>
                  </a:schemeClr>
                </a:solidFill>
              </a:rPr>
              <a:t>Ольга Примаченко «К себе нежно». </a:t>
            </a:r>
            <a:endParaRPr lang="ru-RU" dirty="0" smtClean="0">
              <a:solidFill>
                <a:schemeClr val="accent1">
                  <a:lumMod val="50000"/>
                </a:schemeClr>
              </a:solidFill>
            </a:endParaRPr>
          </a:p>
          <a:p>
            <a:r>
              <a:rPr lang="ru-RU" dirty="0" smtClean="0">
                <a:solidFill>
                  <a:schemeClr val="accent1">
                    <a:lumMod val="50000"/>
                  </a:schemeClr>
                </a:solidFill>
              </a:rPr>
              <a:t> Электронный ресурс:</a:t>
            </a:r>
          </a:p>
          <a:p>
            <a:r>
              <a:rPr lang="ru-RU" dirty="0">
                <a:solidFill>
                  <a:schemeClr val="accent1">
                    <a:lumMod val="50000"/>
                  </a:schemeClr>
                </a:solidFill>
              </a:rPr>
              <a:t>https://careerist.ru/news/top-10-samyx-stressovyx-professij-v-rossii.html (дата обращения: 10.04.18). </a:t>
            </a:r>
            <a:r>
              <a:rPr lang="ru-RU" dirty="0" err="1">
                <a:solidFill>
                  <a:schemeClr val="accent1">
                    <a:lumMod val="50000"/>
                  </a:schemeClr>
                </a:solidFill>
              </a:rPr>
              <a:t>Sarina</a:t>
            </a:r>
            <a:r>
              <a:rPr lang="ru-RU" dirty="0">
                <a:solidFill>
                  <a:schemeClr val="accent1">
                    <a:lumMod val="50000"/>
                  </a:schemeClr>
                </a:solidFill>
              </a:rPr>
              <a:t> </a:t>
            </a:r>
            <a:r>
              <a:rPr lang="ru-RU" dirty="0" err="1">
                <a:solidFill>
                  <a:schemeClr val="accent1">
                    <a:lumMod val="50000"/>
                  </a:schemeClr>
                </a:solidFill>
              </a:rPr>
              <a:t>Houston</a:t>
            </a:r>
            <a:r>
              <a:rPr lang="ru-RU" dirty="0">
                <a:solidFill>
                  <a:schemeClr val="accent1">
                    <a:lumMod val="50000"/>
                  </a:schemeClr>
                </a:solidFill>
              </a:rPr>
              <a:t> — </a:t>
            </a:r>
            <a:r>
              <a:rPr lang="ru-RU" dirty="0" err="1">
                <a:solidFill>
                  <a:schemeClr val="accent1">
                    <a:lumMod val="50000"/>
                  </a:schemeClr>
                </a:solidFill>
              </a:rPr>
              <a:t>The</a:t>
            </a:r>
            <a:r>
              <a:rPr lang="ru-RU" dirty="0">
                <a:solidFill>
                  <a:schemeClr val="accent1">
                    <a:lumMod val="50000"/>
                  </a:schemeClr>
                </a:solidFill>
              </a:rPr>
              <a:t> I'M SAFE </a:t>
            </a:r>
            <a:r>
              <a:rPr lang="ru-RU" dirty="0" err="1">
                <a:solidFill>
                  <a:schemeClr val="accent1">
                    <a:lumMod val="50000"/>
                  </a:schemeClr>
                </a:solidFill>
              </a:rPr>
              <a:t>Checklist</a:t>
            </a:r>
            <a:r>
              <a:rPr lang="ru-RU" dirty="0">
                <a:solidFill>
                  <a:schemeClr val="accent1">
                    <a:lumMod val="50000"/>
                  </a:schemeClr>
                </a:solidFill>
              </a:rPr>
              <a:t> [Электронный ресурс]. — Режим доступа: https://www.thebalancecareers.com/the-i-m-safe-checklist-282948 (дата обращения: 15.04.18). Тони Шварц — Жизнь на полной мощности. Управление энергией — ключ к высокой эффективности, здоровью и счастью [Текст]: [пер. с англ.] / Тони Шварц, Джим </a:t>
            </a:r>
            <a:r>
              <a:rPr lang="ru-RU" dirty="0" err="1">
                <a:solidFill>
                  <a:schemeClr val="accent1">
                    <a:lumMod val="50000"/>
                  </a:schemeClr>
                </a:solidFill>
              </a:rPr>
              <a:t>Лоэр</a:t>
            </a:r>
            <a:r>
              <a:rPr lang="ru-RU" dirty="0">
                <a:solidFill>
                  <a:schemeClr val="accent1">
                    <a:lumMod val="50000"/>
                  </a:schemeClr>
                </a:solidFill>
              </a:rPr>
              <a:t> /. — 2-е изд. — М.: Манн, Иванов и Фербер, 2017. — 176 с.</a:t>
            </a:r>
            <a:endParaRPr lang="ru-RU" dirty="0" smtClean="0">
              <a:solidFill>
                <a:schemeClr val="accent1">
                  <a:lumMod val="50000"/>
                </a:schemeClr>
              </a:solidFill>
            </a:endParaRPr>
          </a:p>
          <a:p>
            <a:r>
              <a:rPr lang="en-US" dirty="0" err="1" smtClean="0">
                <a:solidFill>
                  <a:schemeClr val="accent1">
                    <a:lumMod val="50000"/>
                  </a:schemeClr>
                </a:solidFill>
              </a:rPr>
              <a:t>anastasiamilan-nuzhno-lubit-i-prinimat-sebya</a:t>
            </a:r>
            <a:endParaRPr lang="ru-RU" dirty="0" smtClean="0">
              <a:solidFill>
                <a:schemeClr val="accent1">
                  <a:lumMod val="50000"/>
                </a:schemeClr>
              </a:solidFill>
            </a:endParaRPr>
          </a:p>
          <a:p>
            <a:r>
              <a:rPr lang="en-US" dirty="0">
                <a:solidFill>
                  <a:schemeClr val="accent1">
                    <a:lumMod val="50000"/>
                  </a:schemeClr>
                </a:solidFill>
              </a:rPr>
              <a:t>https://moluch.ru/archive/203/49640</a:t>
            </a:r>
          </a:p>
          <a:p>
            <a:endParaRPr lang="ru-RU" dirty="0">
              <a:solidFill>
                <a:schemeClr val="accent1">
                  <a:lumMod val="50000"/>
                </a:schemeClr>
              </a:solidFill>
            </a:endParaRPr>
          </a:p>
        </p:txBody>
      </p:sp>
    </p:spTree>
    <p:extLst>
      <p:ext uri="{BB962C8B-B14F-4D97-AF65-F5344CB8AC3E}">
        <p14:creationId xmlns:p14="http://schemas.microsoft.com/office/powerpoint/2010/main" val="32096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6d16103f60386117f4b670e4300ce7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36893" y="1532585"/>
            <a:ext cx="3831468" cy="3194221"/>
          </a:xfrm>
        </p:spPr>
      </p:pic>
      <p:sp>
        <p:nvSpPr>
          <p:cNvPr id="27651" name="Rectangle 3"/>
          <p:cNvSpPr>
            <a:spLocks noGrp="1" noChangeArrowheads="1"/>
          </p:cNvSpPr>
          <p:nvPr>
            <p:ph type="title"/>
          </p:nvPr>
        </p:nvSpPr>
        <p:spPr>
          <a:xfrm>
            <a:off x="736242" y="128788"/>
            <a:ext cx="8787684" cy="1577285"/>
          </a:xfrm>
        </p:spPr>
        <p:txBody>
          <a:bodyPr/>
          <a:lstStyle/>
          <a:p>
            <a:pPr algn="ctr">
              <a:defRPr/>
            </a:pPr>
            <a:r>
              <a:rPr lang="ru-RU" sz="4000" b="1" dirty="0">
                <a:solidFill>
                  <a:srgbClr val="7030A0"/>
                </a:solidFill>
                <a:effectLst>
                  <a:outerShdw blurRad="38100" dist="38100" dir="2700000" algn="tl">
                    <a:srgbClr val="C0C0C0"/>
                  </a:outerShdw>
                </a:effectLst>
              </a:rPr>
              <a:t>Будьте здоровы, красивы, успешны и счастливы!</a:t>
            </a:r>
          </a:p>
        </p:txBody>
      </p:sp>
      <p:sp>
        <p:nvSpPr>
          <p:cNvPr id="3" name="Прямоугольник 2"/>
          <p:cNvSpPr/>
          <p:nvPr/>
        </p:nvSpPr>
        <p:spPr>
          <a:xfrm>
            <a:off x="588135" y="5422006"/>
            <a:ext cx="5130085" cy="1200329"/>
          </a:xfrm>
          <a:prstGeom prst="rect">
            <a:avLst/>
          </a:prstGeom>
        </p:spPr>
        <p:txBody>
          <a:bodyPr wrap="square">
            <a:spAutoFit/>
          </a:bodyPr>
          <a:lstStyle/>
          <a:p>
            <a:pPr lvl="0"/>
            <a:r>
              <a:rPr lang="ru-RU" dirty="0">
                <a:solidFill>
                  <a:prstClr val="black"/>
                </a:solidFill>
                <a:latin typeface="Garamond" panose="02020404030301010803"/>
              </a:rPr>
              <a:t>Составитель</a:t>
            </a:r>
          </a:p>
          <a:p>
            <a:pPr lvl="0"/>
            <a:r>
              <a:rPr lang="ru-RU" dirty="0">
                <a:solidFill>
                  <a:prstClr val="black"/>
                </a:solidFill>
                <a:latin typeface="Garamond" panose="02020404030301010803"/>
              </a:rPr>
              <a:t> методист ресурсного центра</a:t>
            </a:r>
          </a:p>
          <a:p>
            <a:pPr lvl="0"/>
            <a:r>
              <a:rPr lang="ru-RU" dirty="0">
                <a:solidFill>
                  <a:prstClr val="black"/>
                </a:solidFill>
                <a:latin typeface="Garamond" panose="02020404030301010803"/>
              </a:rPr>
              <a:t> ГБОУ ДО РК ДОЦ Сокол»</a:t>
            </a:r>
          </a:p>
          <a:p>
            <a:pPr lvl="0"/>
            <a:r>
              <a:rPr lang="ru-RU" dirty="0">
                <a:solidFill>
                  <a:prstClr val="black"/>
                </a:solidFill>
                <a:latin typeface="Garamond" panose="02020404030301010803"/>
              </a:rPr>
              <a:t>Нестеренко Е.В. </a:t>
            </a:r>
            <a:r>
              <a:rPr lang="en-US" dirty="0">
                <a:solidFill>
                  <a:prstClr val="black"/>
                </a:solidFill>
                <a:latin typeface="Garamond" panose="02020404030301010803"/>
              </a:rPr>
              <a:t>resurssentr@yandex.ru</a:t>
            </a:r>
            <a:endParaRPr lang="en-US" dirty="0">
              <a:solidFill>
                <a:prstClr val="black"/>
              </a:solidFill>
              <a:latin typeface="Garamond" panose="02020404030301010803"/>
            </a:endParaRPr>
          </a:p>
        </p:txBody>
      </p:sp>
    </p:spTree>
    <p:extLst>
      <p:ext uri="{BB962C8B-B14F-4D97-AF65-F5344CB8AC3E}">
        <p14:creationId xmlns:p14="http://schemas.microsoft.com/office/powerpoint/2010/main" val="122477707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301" y="992316"/>
            <a:ext cx="7374679" cy="476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0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28045" y="605308"/>
            <a:ext cx="7469746" cy="5009882"/>
          </a:xfrm>
        </p:spPr>
        <p:txBody>
          <a:bodyPr>
            <a:normAutofit/>
          </a:bodyPr>
          <a:lstStyle/>
          <a:p>
            <a:pPr algn="ctr">
              <a:spcBef>
                <a:spcPts val="0"/>
              </a:spcBef>
              <a:buFont typeface="Wingdings" panose="05000000000000000000" pitchFamily="2" charset="2"/>
              <a:buChar char="Ø"/>
            </a:pPr>
            <a:r>
              <a:rPr lang="ru-RU" sz="2400" dirty="0">
                <a:solidFill>
                  <a:srgbClr val="7030A0"/>
                </a:solidFill>
                <a:latin typeface="Times New Roman" panose="02020603050405020304" pitchFamily="18" charset="0"/>
                <a:cs typeface="Times New Roman" panose="02020603050405020304" pitchFamily="18" charset="0"/>
              </a:rPr>
              <a:t>Всё то, что мы с вами наметили развивать</a:t>
            </a:r>
            <a:r>
              <a:rPr lang="ru-RU" sz="2400" dirty="0" smtClean="0">
                <a:solidFill>
                  <a:srgbClr val="7030A0"/>
                </a:solidFill>
                <a:latin typeface="Times New Roman" panose="02020603050405020304" pitchFamily="18" charset="0"/>
                <a:cs typeface="Times New Roman" panose="02020603050405020304" pitchFamily="18" charset="0"/>
              </a:rPr>
              <a:t>,</a:t>
            </a:r>
          </a:p>
          <a:p>
            <a:pPr marL="0" indent="0" algn="ctr">
              <a:spcBef>
                <a:spcPts val="0"/>
              </a:spcBef>
              <a:buNone/>
            </a:pP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dirty="0">
                <a:solidFill>
                  <a:srgbClr val="7030A0"/>
                </a:solidFill>
                <a:latin typeface="Times New Roman" panose="02020603050405020304" pitchFamily="18" charset="0"/>
                <a:cs typeface="Times New Roman" panose="02020603050405020304" pitchFamily="18" charset="0"/>
              </a:rPr>
              <a:t>не может реализоваться без любви к себе</a:t>
            </a:r>
            <a:r>
              <a:rPr lang="ru-RU" sz="2400" dirty="0" smtClean="0">
                <a:solidFill>
                  <a:srgbClr val="7030A0"/>
                </a:solidFill>
                <a:latin typeface="Times New Roman" panose="02020603050405020304" pitchFamily="18" charset="0"/>
                <a:cs typeface="Times New Roman" panose="02020603050405020304" pitchFamily="18" charset="0"/>
              </a:rPr>
              <a:t>.</a:t>
            </a:r>
          </a:p>
          <a:p>
            <a:pPr algn="ctr">
              <a:spcBef>
                <a:spcPts val="0"/>
              </a:spcBef>
              <a:buFont typeface="Wingdings" panose="05000000000000000000" pitchFamily="2" charset="2"/>
              <a:buChar char="Ø"/>
            </a:pPr>
            <a:endParaRPr lang="ru-RU" sz="2400" dirty="0" smtClean="0">
              <a:solidFill>
                <a:srgbClr val="7030A0"/>
              </a:solidFill>
              <a:latin typeface="Times New Roman" panose="02020603050405020304" pitchFamily="18" charset="0"/>
              <a:cs typeface="Times New Roman" panose="02020603050405020304" pitchFamily="18" charset="0"/>
            </a:endParaRPr>
          </a:p>
          <a:p>
            <a:pPr algn="ctr">
              <a:spcBef>
                <a:spcPts val="0"/>
              </a:spcBef>
              <a:buFont typeface="Wingdings" panose="05000000000000000000" pitchFamily="2" charset="2"/>
              <a:buChar char="Ø"/>
            </a:pP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Почему</a:t>
            </a:r>
            <a:r>
              <a:rPr lang="ru-RU" sz="2400" b="1" dirty="0" smtClean="0">
                <a:solidFill>
                  <a:srgbClr val="7030A0"/>
                </a:solidFill>
                <a:latin typeface="Times New Roman" panose="02020603050405020304" pitchFamily="18" charset="0"/>
                <a:cs typeface="Times New Roman" panose="02020603050405020304" pitchFamily="18" charset="0"/>
              </a:rPr>
              <a:t>?</a:t>
            </a:r>
          </a:p>
          <a:p>
            <a:pPr algn="just">
              <a:spcBef>
                <a:spcPts val="0"/>
              </a:spcBef>
              <a:buFont typeface="Wingdings" panose="05000000000000000000" pitchFamily="2" charset="2"/>
              <a:buChar char="Ø"/>
            </a:pPr>
            <a:endParaRPr lang="ru-RU" sz="2400" dirty="0">
              <a:solidFill>
                <a:srgbClr val="7030A0"/>
              </a:solidFill>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ru-RU" sz="2400" dirty="0" smtClean="0">
                <a:solidFill>
                  <a:srgbClr val="7030A0"/>
                </a:solidFill>
                <a:latin typeface="Times New Roman" panose="02020603050405020304" pitchFamily="18" charset="0"/>
                <a:cs typeface="Times New Roman" panose="02020603050405020304" pitchFamily="18" charset="0"/>
              </a:rPr>
              <a:t>Любовь к </a:t>
            </a:r>
            <a:r>
              <a:rPr lang="ru-RU" sz="2400" dirty="0">
                <a:solidFill>
                  <a:srgbClr val="7030A0"/>
                </a:solidFill>
                <a:latin typeface="Times New Roman" panose="02020603050405020304" pitchFamily="18" charset="0"/>
                <a:cs typeface="Times New Roman" panose="02020603050405020304" pitchFamily="18" charset="0"/>
              </a:rPr>
              <a:t>себе – наилучшая мотивация для </a:t>
            </a:r>
            <a:r>
              <a:rPr lang="ru-RU" sz="2400" dirty="0" smtClean="0">
                <a:solidFill>
                  <a:srgbClr val="7030A0"/>
                </a:solidFill>
                <a:latin typeface="Times New Roman" panose="02020603050405020304" pitchFamily="18" charset="0"/>
                <a:cs typeface="Times New Roman" panose="02020603050405020304" pitchFamily="18" charset="0"/>
              </a:rPr>
              <a:t>самосовершенствования</a:t>
            </a:r>
            <a:r>
              <a:rPr lang="ru-RU" sz="2400" dirty="0">
                <a:solidFill>
                  <a:srgbClr val="7030A0"/>
                </a:solidFill>
                <a:latin typeface="Times New Roman" panose="02020603050405020304" pitchFamily="18" charset="0"/>
                <a:cs typeface="Times New Roman" panose="02020603050405020304" pitchFamily="18" charset="0"/>
              </a:rPr>
              <a:t>, а не для успокоения на том, что есть. </a:t>
            </a:r>
            <a:endParaRPr lang="ru-RU" sz="2400" dirty="0" smtClean="0">
              <a:solidFill>
                <a:srgbClr val="7030A0"/>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pPr>
            <a:r>
              <a:rPr lang="ru-RU" sz="2400" dirty="0" smtClean="0">
                <a:solidFill>
                  <a:srgbClr val="7030A0"/>
                </a:solidFill>
                <a:latin typeface="Times New Roman" panose="02020603050405020304" pitchFamily="18" charset="0"/>
                <a:cs typeface="Times New Roman" panose="02020603050405020304" pitchFamily="18" charset="0"/>
              </a:rPr>
              <a:t>Ведь </a:t>
            </a:r>
            <a:r>
              <a:rPr lang="ru-RU" sz="2400" dirty="0">
                <a:solidFill>
                  <a:srgbClr val="7030A0"/>
                </a:solidFill>
                <a:latin typeface="Times New Roman" panose="02020603050405020304" pitchFamily="18" charset="0"/>
                <a:cs typeface="Times New Roman" panose="02020603050405020304" pitchFamily="18" charset="0"/>
              </a:rPr>
              <a:t>лучше делать, помогать хочется именно любимому, а не тому, к кому ты равнодушен. </a:t>
            </a:r>
            <a:endParaRPr lang="ru-RU" sz="2400" dirty="0">
              <a:solidFill>
                <a:srgbClr val="7030A0"/>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pPr>
            <a:r>
              <a:rPr lang="ru-RU" sz="2400" dirty="0" smtClean="0">
                <a:solidFill>
                  <a:srgbClr val="7030A0"/>
                </a:solidFill>
                <a:latin typeface="Times New Roman" panose="02020603050405020304" pitchFamily="18" charset="0"/>
                <a:cs typeface="Times New Roman" panose="02020603050405020304" pitchFamily="18" charset="0"/>
              </a:rPr>
              <a:t> </a:t>
            </a:r>
            <a:r>
              <a:rPr lang="ru-RU" sz="2400" dirty="0">
                <a:solidFill>
                  <a:srgbClr val="7030A0"/>
                </a:solidFill>
                <a:latin typeface="Times New Roman" panose="02020603050405020304" pitchFamily="18" charset="0"/>
                <a:cs typeface="Times New Roman" panose="02020603050405020304" pitchFamily="18" charset="0"/>
              </a:rPr>
              <a:t>О</a:t>
            </a:r>
            <a:r>
              <a:rPr lang="ru-RU" sz="2400" dirty="0" smtClean="0">
                <a:solidFill>
                  <a:srgbClr val="7030A0"/>
                </a:solidFill>
                <a:latin typeface="Times New Roman" panose="02020603050405020304" pitchFamily="18" charset="0"/>
                <a:cs typeface="Times New Roman" panose="02020603050405020304" pitchFamily="18" charset="0"/>
              </a:rPr>
              <a:t>тказ </a:t>
            </a:r>
            <a:r>
              <a:rPr lang="ru-RU" sz="2400" dirty="0">
                <a:solidFill>
                  <a:srgbClr val="7030A0"/>
                </a:solidFill>
                <a:latin typeface="Times New Roman" panose="02020603050405020304" pitchFamily="18" charset="0"/>
                <a:cs typeface="Times New Roman" panose="02020603050405020304" pitchFamily="18" charset="0"/>
              </a:rPr>
              <a:t>или неспособность человека «заниматься собой» — и есть показатель его нелюбви к себе.</a:t>
            </a:r>
          </a:p>
          <a:p>
            <a:pPr>
              <a:spcBef>
                <a:spcPts val="0"/>
              </a:spcBef>
              <a:buFont typeface="Wingdings" panose="05000000000000000000" pitchFamily="2" charset="2"/>
              <a:buChar char="Ø"/>
            </a:pPr>
            <a:endParaRPr lang="ru-RU" dirty="0"/>
          </a:p>
        </p:txBody>
      </p:sp>
    </p:spTree>
    <p:extLst>
      <p:ext uri="{BB962C8B-B14F-4D97-AF65-F5344CB8AC3E}">
        <p14:creationId xmlns:p14="http://schemas.microsoft.com/office/powerpoint/2010/main" val="11993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7030A0"/>
                </a:solidFill>
                <a:latin typeface="Arial" panose="020B0604020202020204" pitchFamily="34" charset="0"/>
                <a:cs typeface="Arial" panose="020B0604020202020204" pitchFamily="34" charset="0"/>
              </a:rPr>
              <a:t>Почему любить себя выгодно?</a:t>
            </a:r>
          </a:p>
        </p:txBody>
      </p:sp>
      <p:sp>
        <p:nvSpPr>
          <p:cNvPr id="3" name="Объект 2"/>
          <p:cNvSpPr>
            <a:spLocks noGrp="1"/>
          </p:cNvSpPr>
          <p:nvPr>
            <p:ph idx="1"/>
          </p:nvPr>
        </p:nvSpPr>
        <p:spPr>
          <a:xfrm>
            <a:off x="244699" y="1648495"/>
            <a:ext cx="9775063" cy="4392867"/>
          </a:xfrm>
        </p:spPr>
        <p:txBody>
          <a:bodyPr/>
          <a:lstStyle/>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Единственное </a:t>
            </a:r>
            <a:r>
              <a:rPr lang="ru-RU" sz="2000" dirty="0">
                <a:solidFill>
                  <a:schemeClr val="accent6">
                    <a:lumMod val="75000"/>
                  </a:schemeClr>
                </a:solidFill>
                <a:latin typeface="Arial" panose="020B0604020202020204" pitchFamily="34" charset="0"/>
                <a:cs typeface="Arial" panose="020B0604020202020204" pitchFamily="34" charset="0"/>
              </a:rPr>
              <a:t>живое существо, с которым вы проживёте вместе всю свою жизнь – это вы сами</a:t>
            </a:r>
            <a:r>
              <a:rPr lang="ru-RU" sz="2000" dirty="0" smtClean="0">
                <a:solidFill>
                  <a:schemeClr val="accent6">
                    <a:lumMod val="75000"/>
                  </a:schemeClr>
                </a:solidFill>
                <a:latin typeface="Arial" panose="020B0604020202020204" pitchFamily="34" charset="0"/>
                <a:cs typeface="Arial" panose="020B0604020202020204" pitchFamily="34" charset="0"/>
              </a:rPr>
              <a:t>.</a:t>
            </a:r>
          </a:p>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 </a:t>
            </a:r>
            <a:r>
              <a:rPr lang="ru-RU" sz="2000" dirty="0">
                <a:solidFill>
                  <a:schemeClr val="accent6">
                    <a:lumMod val="75000"/>
                  </a:schemeClr>
                </a:solidFill>
                <a:latin typeface="Arial" panose="020B0604020202020204" pitchFamily="34" charset="0"/>
                <a:cs typeface="Arial" panose="020B0604020202020204" pitchFamily="34" charset="0"/>
              </a:rPr>
              <a:t>Кому приятно жить с не любимым? </a:t>
            </a:r>
            <a:endParaRPr lang="ru-RU" sz="2000" dirty="0" smtClean="0">
              <a:solidFill>
                <a:schemeClr val="accent6">
                  <a:lumMod val="75000"/>
                </a:schemeClr>
              </a:solidFill>
              <a:latin typeface="Arial" panose="020B0604020202020204" pitchFamily="34" charset="0"/>
              <a:cs typeface="Arial" panose="020B0604020202020204" pitchFamily="34" charset="0"/>
            </a:endParaRPr>
          </a:p>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А </a:t>
            </a:r>
            <a:r>
              <a:rPr lang="ru-RU" sz="2000" dirty="0">
                <a:solidFill>
                  <a:schemeClr val="accent6">
                    <a:lumMod val="75000"/>
                  </a:schemeClr>
                </a:solidFill>
                <a:latin typeface="Arial" panose="020B0604020202020204" pitchFamily="34" charset="0"/>
                <a:cs typeface="Arial" panose="020B0604020202020204" pitchFamily="34" charset="0"/>
              </a:rPr>
              <a:t>возится с ним? </a:t>
            </a:r>
            <a:endParaRPr lang="ru-RU" sz="2000" dirty="0" smtClean="0">
              <a:solidFill>
                <a:schemeClr val="accent6">
                  <a:lumMod val="75000"/>
                </a:schemeClr>
              </a:solidFill>
              <a:latin typeface="Arial" panose="020B0604020202020204" pitchFamily="34" charset="0"/>
              <a:cs typeface="Arial" panose="020B0604020202020204" pitchFamily="34" charset="0"/>
            </a:endParaRPr>
          </a:p>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Вкладывать </a:t>
            </a:r>
            <a:r>
              <a:rPr lang="ru-RU" sz="2000" dirty="0">
                <a:solidFill>
                  <a:schemeClr val="accent6">
                    <a:lumMod val="75000"/>
                  </a:schemeClr>
                </a:solidFill>
                <a:latin typeface="Arial" panose="020B0604020202020204" pitchFamily="34" charset="0"/>
                <a:cs typeface="Arial" panose="020B0604020202020204" pitchFamily="34" charset="0"/>
              </a:rPr>
              <a:t>в него силы и время? </a:t>
            </a:r>
            <a:endParaRPr lang="ru-RU" sz="2000" dirty="0" smtClean="0">
              <a:solidFill>
                <a:schemeClr val="accent6">
                  <a:lumMod val="75000"/>
                </a:schemeClr>
              </a:solidFill>
              <a:latin typeface="Arial" panose="020B0604020202020204" pitchFamily="34" charset="0"/>
              <a:cs typeface="Arial" panose="020B0604020202020204" pitchFamily="34" charset="0"/>
            </a:endParaRPr>
          </a:p>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Если </a:t>
            </a:r>
            <a:r>
              <a:rPr lang="ru-RU" sz="2000" dirty="0">
                <a:solidFill>
                  <a:schemeClr val="accent6">
                    <a:lumMod val="75000"/>
                  </a:schemeClr>
                </a:solidFill>
                <a:latin typeface="Arial" panose="020B0604020202020204" pitchFamily="34" charset="0"/>
                <a:cs typeface="Arial" panose="020B0604020202020204" pitchFamily="34" charset="0"/>
              </a:rPr>
              <a:t>себя не любишь, то, что это за жизнь? </a:t>
            </a:r>
            <a:endParaRPr lang="ru-RU" sz="2000" dirty="0" smtClean="0">
              <a:solidFill>
                <a:schemeClr val="accent6">
                  <a:lumMod val="75000"/>
                </a:schemeClr>
              </a:solidFill>
              <a:latin typeface="Arial" panose="020B0604020202020204" pitchFamily="34" charset="0"/>
              <a:cs typeface="Arial" panose="020B0604020202020204" pitchFamily="34" charset="0"/>
            </a:endParaRPr>
          </a:p>
          <a:p>
            <a:pPr algn="ctr">
              <a:buFont typeface="Wingdings" panose="05000000000000000000" pitchFamily="2" charset="2"/>
              <a:buChar char="Ø"/>
            </a:pPr>
            <a:r>
              <a:rPr lang="ru-RU" sz="2000" dirty="0" smtClean="0">
                <a:solidFill>
                  <a:schemeClr val="accent6">
                    <a:lumMod val="75000"/>
                  </a:schemeClr>
                </a:solidFill>
                <a:latin typeface="Arial" panose="020B0604020202020204" pitchFamily="34" charset="0"/>
                <a:cs typeface="Arial" panose="020B0604020202020204" pitchFamily="34" charset="0"/>
              </a:rPr>
              <a:t>Какое </a:t>
            </a:r>
            <a:r>
              <a:rPr lang="ru-RU" sz="2000" dirty="0">
                <a:solidFill>
                  <a:schemeClr val="accent6">
                    <a:lumMod val="75000"/>
                  </a:schemeClr>
                </a:solidFill>
                <a:latin typeface="Arial" panose="020B0604020202020204" pitchFamily="34" charset="0"/>
                <a:cs typeface="Arial" panose="020B0604020202020204" pitchFamily="34" charset="0"/>
              </a:rPr>
              <a:t>удовольствие она приносит</a:t>
            </a:r>
            <a:r>
              <a:rPr lang="ru-RU" sz="2000" dirty="0" smtClean="0">
                <a:solidFill>
                  <a:schemeClr val="accent6">
                    <a:lumMod val="75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ru-RU" sz="2000" dirty="0" smtClean="0">
              <a:solidFill>
                <a:schemeClr val="accent6">
                  <a:lumMod val="75000"/>
                </a:schemeClr>
              </a:solidFill>
              <a:latin typeface="Arial" panose="020B0604020202020204" pitchFamily="34" charset="0"/>
              <a:cs typeface="Arial" panose="020B0604020202020204" pitchFamily="34" charset="0"/>
            </a:endParaRPr>
          </a:p>
          <a:p>
            <a:pPr marL="0" indent="0">
              <a:buNone/>
            </a:pPr>
            <a:r>
              <a:rPr lang="ru-RU" sz="2800" b="1" dirty="0" smtClean="0">
                <a:solidFill>
                  <a:srgbClr val="7030A0"/>
                </a:solidFill>
                <a:latin typeface="Arial" panose="020B0604020202020204" pitchFamily="34" charset="0"/>
                <a:cs typeface="Arial" panose="020B0604020202020204" pitchFamily="34" charset="0"/>
              </a:rPr>
              <a:t> </a:t>
            </a:r>
            <a:r>
              <a:rPr lang="ru-RU" sz="2800" b="1" dirty="0">
                <a:solidFill>
                  <a:srgbClr val="7030A0"/>
                </a:solidFill>
                <a:latin typeface="Arial" panose="020B0604020202020204" pitchFamily="34" charset="0"/>
                <a:cs typeface="Arial" panose="020B0604020202020204" pitchFamily="34" charset="0"/>
              </a:rPr>
              <a:t>Поэтому у нас нет выхода. </a:t>
            </a:r>
            <a:r>
              <a:rPr lang="ru-RU" sz="2800" b="1" dirty="0" smtClean="0">
                <a:solidFill>
                  <a:srgbClr val="7030A0"/>
                </a:solidFill>
                <a:latin typeface="Arial" panose="020B0604020202020204" pitchFamily="34" charset="0"/>
                <a:cs typeface="Arial" panose="020B0604020202020204" pitchFamily="34" charset="0"/>
              </a:rPr>
              <a:t>Мы, выбираем себя!</a:t>
            </a:r>
            <a:endParaRPr lang="ru-RU" sz="28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50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1" y="244699"/>
            <a:ext cx="9414456" cy="1107583"/>
          </a:xfrm>
        </p:spPr>
        <p:txBody>
          <a:bodyPr>
            <a:normAutofit fontScale="90000"/>
          </a:bodyPr>
          <a:lstStyle/>
          <a:p>
            <a:pPr algn="ctr"/>
            <a:r>
              <a:rPr lang="ru-RU" dirty="0">
                <a:solidFill>
                  <a:srgbClr val="F52BCF"/>
                </a:solidFill>
                <a:latin typeface="Times New Roman" panose="02020603050405020304" pitchFamily="18" charset="0"/>
                <a:cs typeface="Times New Roman" panose="02020603050405020304" pitchFamily="18" charset="0"/>
              </a:rPr>
              <a:t>Начнём с самого простого</a:t>
            </a:r>
            <a:r>
              <a:rPr lang="ru-RU" dirty="0" smtClean="0">
                <a:solidFill>
                  <a:srgbClr val="F52BCF"/>
                </a:solidFill>
                <a:latin typeface="Times New Roman" panose="02020603050405020304" pitchFamily="18" charset="0"/>
                <a:cs typeface="Times New Roman" panose="02020603050405020304" pitchFamily="18" charset="0"/>
              </a:rPr>
              <a:t>:  </a:t>
            </a:r>
            <a:r>
              <a:rPr lang="ru-RU" dirty="0">
                <a:solidFill>
                  <a:srgbClr val="F52BCF"/>
                </a:solidFill>
                <a:latin typeface="Times New Roman" panose="02020603050405020304" pitchFamily="18" charset="0"/>
                <a:cs typeface="Times New Roman" panose="02020603050405020304" pitchFamily="18" charset="0"/>
              </a:rPr>
              <a:t>что мы говорим о себе? </a:t>
            </a:r>
            <a:br>
              <a:rPr lang="ru-RU" dirty="0">
                <a:solidFill>
                  <a:srgbClr val="F52BCF"/>
                </a:solidFill>
                <a:latin typeface="Times New Roman" panose="02020603050405020304" pitchFamily="18" charset="0"/>
                <a:cs typeface="Times New Roman" panose="02020603050405020304" pitchFamily="18" charset="0"/>
              </a:rPr>
            </a:br>
            <a:r>
              <a:rPr lang="ru-RU" dirty="0">
                <a:solidFill>
                  <a:srgbClr val="F52BCF"/>
                </a:solidFill>
                <a:latin typeface="Times New Roman" panose="02020603050405020304" pitchFamily="18" charset="0"/>
                <a:cs typeface="Times New Roman" panose="02020603050405020304" pitchFamily="18" charset="0"/>
              </a:rPr>
              <a:t>Произнесение слов – это тоже дело</a:t>
            </a:r>
            <a:r>
              <a:rPr lang="ru-RU" dirty="0">
                <a:latin typeface="Times New Roman" panose="02020603050405020304" pitchFamily="18" charset="0"/>
                <a:cs typeface="Times New Roman" panose="02020603050405020304" pitchFamily="18" charset="0"/>
              </a:rPr>
              <a:t>.</a:t>
            </a:r>
            <a:endParaRPr altLang="ru-RU" dirty="0" smtClean="0">
              <a:latin typeface="Times New Roman" panose="02020603050405020304" pitchFamily="18" charset="0"/>
              <a:cs typeface="Times New Roman" panose="02020603050405020304" pitchFamily="18" charset="0"/>
            </a:endParaRPr>
          </a:p>
        </p:txBody>
      </p:sp>
      <p:sp>
        <p:nvSpPr>
          <p:cNvPr id="43011" name="Rectangle 6"/>
          <p:cNvSpPr>
            <a:spLocks noGrp="1" noChangeArrowheads="1"/>
          </p:cNvSpPr>
          <p:nvPr>
            <p:ph type="body" sz="half" idx="2"/>
          </p:nvPr>
        </p:nvSpPr>
        <p:spPr>
          <a:xfrm>
            <a:off x="4893971" y="1571222"/>
            <a:ext cx="4906851" cy="4635321"/>
          </a:xfrm>
        </p:spPr>
        <p:txBody>
          <a:bodyPr/>
          <a:lstStyle/>
          <a:p>
            <a:pPr>
              <a:buFont typeface="Wingdings" panose="05000000000000000000" pitchFamily="2" charset="2"/>
              <a:buChar char="Ø"/>
            </a:pPr>
            <a:r>
              <a:rPr lang="ru-RU" altLang="ru-RU" sz="2200" dirty="0">
                <a:solidFill>
                  <a:schemeClr val="accent6">
                    <a:lumMod val="75000"/>
                  </a:schemeClr>
                </a:solidFill>
              </a:rPr>
              <a:t>Мысль – великая сила</a:t>
            </a:r>
          </a:p>
          <a:p>
            <a:pPr>
              <a:buFont typeface="Wingdings" panose="05000000000000000000" pitchFamily="2" charset="2"/>
              <a:buChar char="Ø"/>
            </a:pPr>
            <a:r>
              <a:rPr lang="ru-RU" altLang="ru-RU" sz="2200" dirty="0" smtClean="0">
                <a:solidFill>
                  <a:schemeClr val="accent6">
                    <a:lumMod val="75000"/>
                  </a:schemeClr>
                </a:solidFill>
              </a:rPr>
              <a:t>Большинство </a:t>
            </a:r>
            <a:r>
              <a:rPr lang="ru-RU" altLang="ru-RU" sz="2200" dirty="0">
                <a:solidFill>
                  <a:schemeClr val="accent6">
                    <a:lumMod val="75000"/>
                  </a:schemeClr>
                </a:solidFill>
              </a:rPr>
              <a:t>людей живет в состоянии хронического недовольства своим телом, своей внешностью </a:t>
            </a:r>
          </a:p>
          <a:p>
            <a:pPr>
              <a:buFont typeface="Wingdings" panose="05000000000000000000" pitchFamily="2" charset="2"/>
              <a:buChar char="Ø"/>
            </a:pPr>
            <a:r>
              <a:rPr lang="ru-RU" altLang="ru-RU" sz="2200" dirty="0">
                <a:solidFill>
                  <a:schemeClr val="accent6">
                    <a:lumMod val="75000"/>
                  </a:schemeClr>
                </a:solidFill>
              </a:rPr>
              <a:t>Недовольство своей фигурой приводит к тому, что тело «выпячивает» те самые части тела, которые, наоборот, хотелось бы «втянуть» (получаете то, что осуждаете).   </a:t>
            </a:r>
          </a:p>
          <a:p>
            <a:endParaRPr lang="ru-RU" altLang="ru-RU" sz="2200" dirty="0"/>
          </a:p>
        </p:txBody>
      </p:sp>
      <p:pic>
        <p:nvPicPr>
          <p:cNvPr id="43012" name="Picture 7" descr="AA01379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45711" y="1571222"/>
            <a:ext cx="3823953" cy="382395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3300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602" y="1300765"/>
            <a:ext cx="3902759" cy="29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Заголовок 1"/>
          <p:cNvSpPr>
            <a:spLocks noGrp="1"/>
          </p:cNvSpPr>
          <p:nvPr>
            <p:ph type="title"/>
          </p:nvPr>
        </p:nvSpPr>
        <p:spPr>
          <a:xfrm>
            <a:off x="854702" y="141666"/>
            <a:ext cx="8456723" cy="1159099"/>
          </a:xfrm>
          <a:ln>
            <a:miter lim="800000"/>
            <a:headEnd/>
            <a:tailEnd/>
          </a:ln>
          <a:extLst>
            <a:ext uri="{909E8E84-426E-40dd-AFC4-6F175D3DCCD1}"/>
            <a:ext uri="{91240B29-F687-4f45-9708-019B960494DF}"/>
            <a:ext uri="{FAA26D3D-D897-4be2-8F04-BA451C77F1D7}"/>
          </a:ex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ru-RU" sz="4900" b="1" dirty="0">
                <a:ln w="11430"/>
                <a:solidFill>
                  <a:srgbClr val="F52BCF"/>
                </a:solidFill>
                <a:effectLst>
                  <a:outerShdw blurRad="50800" dist="39000" dir="5460000" algn="tl">
                    <a:srgbClr val="000000">
                      <a:alpha val="38000"/>
                    </a:srgbClr>
                  </a:outerShdw>
                </a:effectLst>
                <a:latin typeface="Calibri" charset="0"/>
              </a:rPr>
              <a:t>Посмотри на себя глазами друг</a:t>
            </a:r>
            <a:r>
              <a:rPr lang="ru-RU" sz="4900" dirty="0">
                <a:ln w="11430"/>
                <a:solidFill>
                  <a:srgbClr val="F52BCF"/>
                </a:solidFill>
                <a:effectLst>
                  <a:outerShdw blurRad="50800" dist="39000" dir="5460000" algn="tl">
                    <a:srgbClr val="000000">
                      <a:alpha val="38000"/>
                    </a:srgbClr>
                  </a:outerShdw>
                </a:effectLst>
                <a:latin typeface="Calibri" charset="0"/>
              </a:rPr>
              <a:t>их</a:t>
            </a:r>
            <a:r>
              <a:rPr lang="ru-RU" sz="8000" dirty="0">
                <a:ln w="11430"/>
                <a:solidFill>
                  <a:srgbClr val="7030A0"/>
                </a:solidFill>
                <a:effectLst>
                  <a:outerShdw blurRad="50800" dist="39000" dir="5460000" algn="tl">
                    <a:srgbClr val="000000">
                      <a:alpha val="38000"/>
                    </a:srgbClr>
                  </a:outerShdw>
                </a:effectLst>
                <a:latin typeface="Calibri" charset="0"/>
              </a:rPr>
              <a:t> </a:t>
            </a:r>
          </a:p>
        </p:txBody>
      </p:sp>
      <p:sp>
        <p:nvSpPr>
          <p:cNvPr id="2" name="TextBox 1"/>
          <p:cNvSpPr txBox="1"/>
          <p:nvPr/>
        </p:nvSpPr>
        <p:spPr>
          <a:xfrm>
            <a:off x="1486663" y="6207617"/>
            <a:ext cx="5698698" cy="461665"/>
          </a:xfrm>
          <a:prstGeom prst="rect">
            <a:avLst/>
          </a:prstGeom>
          <a:noFill/>
        </p:spPr>
        <p:txBody>
          <a:bodyPr wrap="square" rtlCol="0">
            <a:spAutoFit/>
          </a:bodyPr>
          <a:lstStyle/>
          <a:p>
            <a:r>
              <a:rPr lang="ru-RU" sz="1200" dirty="0" smtClean="0">
                <a:hlinkClick r:id="rId3" action="ppaction://hlinkfile"/>
              </a:rPr>
              <a:t>Тревожный чемоданчик\ПГ\Эксперимент </a:t>
            </a:r>
            <a:r>
              <a:rPr lang="ru-RU" sz="1200" dirty="0" err="1" smtClean="0">
                <a:hlinkClick r:id="rId3" action="ppaction://hlinkfile"/>
              </a:rPr>
              <a:t>Dove</a:t>
            </a:r>
            <a:r>
              <a:rPr lang="ru-RU" sz="1200" dirty="0" smtClean="0">
                <a:hlinkClick r:id="rId3" action="ppaction://hlinkfile"/>
              </a:rPr>
              <a:t> Как мы видим себя </a:t>
            </a:r>
            <a:r>
              <a:rPr lang="ru-RU" sz="1200" dirty="0" err="1" smtClean="0">
                <a:hlinkClick r:id="rId3" action="ppaction://hlinkfile"/>
              </a:rPr>
              <a:t>vs</a:t>
            </a:r>
            <a:r>
              <a:rPr lang="ru-RU" sz="1200" dirty="0" smtClean="0">
                <a:hlinkClick r:id="rId3" action="ppaction://hlinkfile"/>
              </a:rPr>
              <a:t> Как нас видят </a:t>
            </a:r>
            <a:r>
              <a:rPr lang="ru-RU" sz="1200" dirty="0" smtClean="0">
                <a:hlinkClick r:id="rId3" action="ppaction://hlinkfile"/>
              </a:rPr>
              <a:t>други.mp4</a:t>
            </a:r>
            <a:endParaRPr lang="ru-RU" sz="1200" dirty="0"/>
          </a:p>
        </p:txBody>
      </p:sp>
      <p:sp>
        <p:nvSpPr>
          <p:cNvPr id="3" name="TextBox 2"/>
          <p:cNvSpPr txBox="1"/>
          <p:nvPr/>
        </p:nvSpPr>
        <p:spPr>
          <a:xfrm>
            <a:off x="373488" y="4340180"/>
            <a:ext cx="8937937" cy="1384995"/>
          </a:xfrm>
          <a:prstGeom prst="rect">
            <a:avLst/>
          </a:prstGeom>
          <a:noFill/>
        </p:spPr>
        <p:txBody>
          <a:bodyPr wrap="square" rtlCol="0">
            <a:spAutoFit/>
          </a:bodyPr>
          <a:lstStyle/>
          <a:p>
            <a:pPr algn="ctr"/>
            <a:r>
              <a:rPr lang="ru-RU" altLang="ru-RU" sz="2800" dirty="0" smtClean="0">
                <a:solidFill>
                  <a:srgbClr val="7030A0"/>
                </a:solidFill>
                <a:latin typeface="Times New Roman" panose="02020603050405020304" pitchFamily="18" charset="0"/>
                <a:cs typeface="Times New Roman" panose="02020603050405020304" pitchFamily="18" charset="0"/>
              </a:rPr>
              <a:t> Попросите </a:t>
            </a:r>
            <a:r>
              <a:rPr lang="ru-RU" altLang="ru-RU" sz="2800" dirty="0">
                <a:solidFill>
                  <a:srgbClr val="7030A0"/>
                </a:solidFill>
                <a:latin typeface="Times New Roman" panose="02020603050405020304" pitchFamily="18" charset="0"/>
                <a:cs typeface="Times New Roman" panose="02020603050405020304" pitchFamily="18" charset="0"/>
              </a:rPr>
              <a:t>близкого человека рассказать вам, что ему </a:t>
            </a:r>
            <a:r>
              <a:rPr lang="ru-RU" altLang="ru-RU" sz="2800" dirty="0" smtClean="0">
                <a:solidFill>
                  <a:srgbClr val="7030A0"/>
                </a:solidFill>
                <a:latin typeface="Times New Roman" panose="02020603050405020304" pitchFamily="18" charset="0"/>
                <a:cs typeface="Times New Roman" panose="02020603050405020304" pitchFamily="18" charset="0"/>
              </a:rPr>
              <a:t>в Вас нравится. </a:t>
            </a:r>
            <a:endParaRPr lang="ru-RU" altLang="ru-RU" sz="2800" dirty="0">
              <a:solidFill>
                <a:srgbClr val="7030A0"/>
              </a:solidFill>
              <a:latin typeface="Times New Roman" panose="02020603050405020304" pitchFamily="18" charset="0"/>
              <a:cs typeface="Times New Roman" panose="02020603050405020304" pitchFamily="18" charset="0"/>
            </a:endParaRPr>
          </a:p>
          <a:p>
            <a:pPr algn="ctr"/>
            <a:r>
              <a:rPr lang="ru-RU" altLang="ru-RU" sz="2800" dirty="0">
                <a:solidFill>
                  <a:srgbClr val="7030A0"/>
                </a:solidFill>
                <a:latin typeface="Times New Roman" panose="02020603050405020304" pitchFamily="18" charset="0"/>
                <a:cs typeface="Times New Roman" panose="02020603050405020304" pitchFamily="18" charset="0"/>
              </a:rPr>
              <a:t>Слушайте </a:t>
            </a:r>
            <a:r>
              <a:rPr lang="ru-RU" altLang="ru-RU" sz="2800" dirty="0" smtClean="0">
                <a:solidFill>
                  <a:srgbClr val="7030A0"/>
                </a:solidFill>
                <a:latin typeface="Times New Roman" panose="02020603050405020304" pitchFamily="18" charset="0"/>
                <a:cs typeface="Times New Roman" panose="02020603050405020304" pitchFamily="18" charset="0"/>
              </a:rPr>
              <a:t>внимательно и молча.</a:t>
            </a:r>
            <a:endParaRPr lang="ru-RU" altLang="ru-RU"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36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500" y="141435"/>
            <a:ext cx="8392227" cy="772965"/>
          </a:xfrm>
        </p:spPr>
        <p:txBody>
          <a:bodyPr>
            <a:normAutofit fontScale="90000"/>
          </a:bodyPr>
          <a:lstStyle/>
          <a:p>
            <a:pPr algn="ctr">
              <a:lnSpc>
                <a:spcPct val="107000"/>
              </a:lnSpc>
              <a:spcAft>
                <a:spcPts val="1125"/>
              </a:spcAft>
            </a:pPr>
            <a:r>
              <a:rPr lang="ru-RU"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Люблю себя, значит:</a:t>
            </a:r>
            <a:r>
              <a:rPr lang="ru-RU"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ru-RU"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endParaRPr lang="ru-RU" b="1" dirty="0">
              <a:solidFill>
                <a:srgbClr val="7030A0"/>
              </a:solidFill>
            </a:endParaRPr>
          </a:p>
        </p:txBody>
      </p:sp>
      <p:sp>
        <p:nvSpPr>
          <p:cNvPr id="4" name="Объект 3"/>
          <p:cNvSpPr>
            <a:spLocks noGrp="1"/>
          </p:cNvSpPr>
          <p:nvPr>
            <p:ph sz="half" idx="2"/>
          </p:nvPr>
        </p:nvSpPr>
        <p:spPr>
          <a:xfrm>
            <a:off x="456804" y="792532"/>
            <a:ext cx="4553078" cy="5847241"/>
          </a:xfrm>
        </p:spPr>
        <p:txBody>
          <a:bodyPr>
            <a:noAutofit/>
          </a:bodyPr>
          <a:lstStyle/>
          <a:p>
            <a:pPr lvl="0">
              <a:buFont typeface="Wingdings" panose="05000000000000000000" pitchFamily="2" charset="2"/>
              <a:buChar char="ü"/>
            </a:pPr>
            <a:r>
              <a:rPr lang="ru-RU" sz="1400" b="1" dirty="0">
                <a:solidFill>
                  <a:srgbClr val="F52BCF"/>
                </a:solidFill>
                <a:latin typeface="Times New Roman" panose="02020603050405020304" pitchFamily="18" charset="0"/>
                <a:cs typeface="Times New Roman" panose="02020603050405020304" pitchFamily="18" charset="0"/>
              </a:rPr>
              <a:t>Берегу.</a:t>
            </a:r>
            <a:br>
              <a:rPr lang="ru-RU" sz="1400" b="1" dirty="0">
                <a:solidFill>
                  <a:srgbClr val="F52BCF"/>
                </a:solidFill>
                <a:latin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cs typeface="Times New Roman" panose="02020603050405020304" pitchFamily="18" charset="0"/>
              </a:rPr>
              <a:t>Когда Вы, что-то очень сильно любите, Вы естественно бережете это «как зеницу ока».</a:t>
            </a:r>
            <a:br>
              <a:rPr lang="ru-RU" sz="1400" dirty="0">
                <a:solidFill>
                  <a:srgbClr val="7030A0"/>
                </a:solidFill>
                <a:latin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cs typeface="Times New Roman" panose="02020603050405020304" pitchFamily="18" charset="0"/>
              </a:rPr>
              <a:t>Вы, стараетесь дать этому человеку, все самое лучшее</a:t>
            </a:r>
            <a:r>
              <a:rPr lang="ru-RU" sz="1400" dirty="0" smtClean="0">
                <a:solidFill>
                  <a:srgbClr val="F52BCF"/>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ü"/>
            </a:pPr>
            <a:r>
              <a:rPr lang="ru-RU" sz="1400" b="1" dirty="0" smtClean="0">
                <a:solidFill>
                  <a:srgbClr val="F52BCF"/>
                </a:solidFill>
                <a:latin typeface="Times New Roman" panose="02020603050405020304" pitchFamily="18" charset="0"/>
                <a:cs typeface="Times New Roman" panose="02020603050405020304" pitchFamily="18" charset="0"/>
              </a:rPr>
              <a:t>Забочусь</a:t>
            </a:r>
            <a:r>
              <a:rPr lang="ru-RU" sz="1400" b="1" dirty="0" smtClean="0">
                <a:solidFill>
                  <a:srgbClr val="7030A0"/>
                </a:solidFill>
                <a:latin typeface="Times New Roman" panose="02020603050405020304" pitchFamily="18" charset="0"/>
                <a:cs typeface="Times New Roman" panose="02020603050405020304" pitchFamily="18" charset="0"/>
              </a:rPr>
              <a:t>.</a:t>
            </a:r>
            <a:r>
              <a:rPr lang="ru-RU" sz="1400" dirty="0" smtClean="0">
                <a:solidFill>
                  <a:srgbClr val="7030A0"/>
                </a:solidFill>
                <a:latin typeface="Times New Roman" panose="02020603050405020304" pitchFamily="18" charset="0"/>
                <a:cs typeface="Times New Roman" panose="02020603050405020304" pitchFamily="18" charset="0"/>
              </a:rPr>
              <a:t>  </a:t>
            </a:r>
            <a:r>
              <a:rPr lang="ru-RU" sz="1400" dirty="0">
                <a:solidFill>
                  <a:srgbClr val="7030A0"/>
                </a:solidFill>
                <a:latin typeface="Times New Roman" panose="02020603050405020304" pitchFamily="18" charset="0"/>
                <a:cs typeface="Times New Roman" panose="02020603050405020304" pitchFamily="18" charset="0"/>
              </a:rPr>
              <a:t>Кому нужны эти жертвы и </a:t>
            </a:r>
            <a:r>
              <a:rPr lang="ru-RU" sz="1400" dirty="0" smtClean="0">
                <a:solidFill>
                  <a:srgbClr val="7030A0"/>
                </a:solidFill>
                <a:latin typeface="Times New Roman" panose="02020603050405020304" pitchFamily="18" charset="0"/>
                <a:cs typeface="Times New Roman" panose="02020603050405020304" pitchFamily="18" charset="0"/>
              </a:rPr>
              <a:t>недосыпы</a:t>
            </a:r>
            <a:r>
              <a:rPr lang="ru-RU" sz="1400" dirty="0">
                <a:solidFill>
                  <a:srgbClr val="7030A0"/>
                </a:solidFill>
                <a:latin typeface="Times New Roman" panose="02020603050405020304" pitchFamily="18" charset="0"/>
                <a:cs typeface="Times New Roman" panose="02020603050405020304" pitchFamily="18" charset="0"/>
              </a:rPr>
              <a:t>. Разве любящий человек, позволит не досыпать любимому телу, смотря до полуночи в экран телевизора или в пустую листать бесконечную ленту контакта</a:t>
            </a:r>
            <a:r>
              <a:rPr lang="ru-RU" sz="1400" dirty="0" smtClean="0">
                <a:solidFill>
                  <a:srgbClr val="7030A0"/>
                </a:solidFill>
                <a:latin typeface="Times New Roman" panose="02020603050405020304" pitchFamily="18" charset="0"/>
                <a:cs typeface="Times New Roman" panose="02020603050405020304" pitchFamily="18" charset="0"/>
              </a:rPr>
              <a:t>?</a:t>
            </a:r>
            <a:endParaRPr lang="ru-RU" sz="1400" dirty="0">
              <a:solidFill>
                <a:srgbClr val="7030A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ru-RU" sz="1400" b="1" dirty="0" smtClean="0">
                <a:solidFill>
                  <a:srgbClr val="F52BCF"/>
                </a:solidFill>
                <a:latin typeface="Times New Roman" panose="02020603050405020304" pitchFamily="18" charset="0"/>
                <a:cs typeface="Times New Roman" panose="02020603050405020304" pitchFamily="18" charset="0"/>
              </a:rPr>
              <a:t>Балую.</a:t>
            </a:r>
            <a:r>
              <a:rPr lang="ru-RU" sz="1400" dirty="0" smtClean="0">
                <a:solidFill>
                  <a:srgbClr val="F52BCF"/>
                </a:solidFill>
                <a:latin typeface="Times New Roman" panose="02020603050405020304" pitchFamily="18" charset="0"/>
                <a:cs typeface="Times New Roman" panose="02020603050405020304" pitchFamily="18" charset="0"/>
              </a:rPr>
              <a:t> </a:t>
            </a:r>
            <a:r>
              <a:rPr lang="ru-RU" sz="1400" dirty="0" smtClean="0">
                <a:solidFill>
                  <a:srgbClr val="7030A0"/>
                </a:solidFill>
                <a:latin typeface="Times New Roman" panose="02020603050405020304" pitchFamily="18" charset="0"/>
                <a:cs typeface="Times New Roman" panose="02020603050405020304" pitchFamily="18" charset="0"/>
              </a:rPr>
              <a:t>И </a:t>
            </a:r>
            <a:r>
              <a:rPr lang="ru-RU" sz="1400" dirty="0">
                <a:solidFill>
                  <a:srgbClr val="7030A0"/>
                </a:solidFill>
                <a:latin typeface="Times New Roman" panose="02020603050405020304" pitchFamily="18" charset="0"/>
                <a:cs typeface="Times New Roman" panose="02020603050405020304" pitchFamily="18" charset="0"/>
              </a:rPr>
              <a:t>не только плюшками, а какими-то приятными «вишенками».</a:t>
            </a:r>
            <a:br>
              <a:rPr lang="ru-RU" sz="1400" dirty="0">
                <a:solidFill>
                  <a:srgbClr val="7030A0"/>
                </a:solidFill>
                <a:latin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cs typeface="Times New Roman" panose="02020603050405020304" pitchFamily="18" charset="0"/>
              </a:rPr>
              <a:t>Разрешаю валяться по утрам (без угрызение совести), принимать ванну, балую себя магазинами и встречей с друзьями.</a:t>
            </a:r>
          </a:p>
          <a:p>
            <a:pPr>
              <a:buFont typeface="Wingdings" panose="05000000000000000000" pitchFamily="2" charset="2"/>
              <a:buChar char="ü"/>
            </a:pPr>
            <a:r>
              <a:rPr lang="ru-RU" sz="1400" dirty="0" smtClean="0">
                <a:solidFill>
                  <a:srgbClr val="F52BCF"/>
                </a:solidFill>
                <a:latin typeface="Times New Roman" panose="02020603050405020304" pitchFamily="18" charset="0"/>
                <a:cs typeface="Times New Roman" panose="02020603050405020304" pitchFamily="18" charset="0"/>
              </a:rPr>
              <a:t> </a:t>
            </a:r>
            <a:r>
              <a:rPr lang="ru-RU" sz="1400" b="1" dirty="0" smtClean="0">
                <a:solidFill>
                  <a:srgbClr val="F52BCF"/>
                </a:solidFill>
                <a:latin typeface="Times New Roman" panose="02020603050405020304" pitchFamily="18" charset="0"/>
                <a:cs typeface="Times New Roman" panose="02020603050405020304" pitchFamily="18" charset="0"/>
              </a:rPr>
              <a:t>Наряжаю.</a:t>
            </a:r>
            <a:r>
              <a:rPr lang="ru-RU" sz="1400" dirty="0" smtClean="0">
                <a:solidFill>
                  <a:srgbClr val="F52BCF"/>
                </a:solidFill>
                <a:latin typeface="Times New Roman" panose="02020603050405020304" pitchFamily="18" charset="0"/>
                <a:cs typeface="Times New Roman" panose="02020603050405020304" pitchFamily="18" charset="0"/>
              </a:rPr>
              <a:t>  </a:t>
            </a:r>
            <a:r>
              <a:rPr lang="ru-RU" sz="1400" dirty="0">
                <a:solidFill>
                  <a:srgbClr val="7030A0"/>
                </a:solidFill>
                <a:latin typeface="Times New Roman" panose="02020603050405020304" pitchFamily="18" charset="0"/>
                <a:cs typeface="Times New Roman" panose="02020603050405020304" pitchFamily="18" charset="0"/>
              </a:rPr>
              <a:t>Нет вообще не красивых людей, есть люди которые не умеют за собой ухаживать, одевать и мыть</a:t>
            </a:r>
            <a:r>
              <a:rPr lang="ru-RU" sz="1400" dirty="0" smtClean="0">
                <a:solidFill>
                  <a:srgbClr val="7030A0"/>
                </a:solidFill>
                <a:latin typeface="Times New Roman" panose="02020603050405020304" pitchFamily="18" charset="0"/>
                <a:cs typeface="Times New Roman" panose="02020603050405020304" pitchFamily="18" charset="0"/>
              </a:rPr>
              <a:t>.</a:t>
            </a:r>
            <a:endParaRPr lang="ru-RU" sz="1400"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1400" b="1" dirty="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Жалею.</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Жаловаться всем на свою жизнь, ничего общего с жалеть себя не имеет. Жалеть себя нужно. Просто говорите себе подбадривающие слова.</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1400" dirty="0">
              <a:solidFill>
                <a:srgbClr val="F52BCF"/>
              </a:solidFill>
              <a:latin typeface="Times New Roman" panose="02020603050405020304" pitchFamily="18" charset="0"/>
              <a:cs typeface="Times New Roman" panose="02020603050405020304" pitchFamily="18" charset="0"/>
            </a:endParaRPr>
          </a:p>
          <a:p>
            <a:pPr marL="0" indent="0">
              <a:buNone/>
            </a:pPr>
            <a:endParaRPr lang="ru-RU" sz="1200" dirty="0">
              <a:solidFill>
                <a:srgbClr val="F52BCF"/>
              </a:solidFill>
              <a:latin typeface="Arial" panose="020B0604020202020204" pitchFamily="34" charset="0"/>
              <a:cs typeface="Arial" panose="020B0604020202020204" pitchFamily="34" charset="0"/>
            </a:endParaRPr>
          </a:p>
        </p:txBody>
      </p:sp>
      <p:sp>
        <p:nvSpPr>
          <p:cNvPr id="6" name="Объект 5"/>
          <p:cNvSpPr>
            <a:spLocks noGrp="1"/>
          </p:cNvSpPr>
          <p:nvPr>
            <p:ph sz="quarter" idx="4"/>
          </p:nvPr>
        </p:nvSpPr>
        <p:spPr>
          <a:xfrm>
            <a:off x="5009883" y="792532"/>
            <a:ext cx="4546241" cy="5505237"/>
          </a:xfrm>
        </p:spPr>
        <p:txBody>
          <a:bodyPr>
            <a:noAutofit/>
          </a:bodyPr>
          <a:lstStyle/>
          <a:p>
            <a:pPr>
              <a:lnSpc>
                <a:spcPct val="107000"/>
              </a:lnSpc>
              <a:spcAft>
                <a:spcPts val="1125"/>
              </a:spcAft>
              <a:buFont typeface="Wingdings" panose="05000000000000000000" pitchFamily="2" charset="2"/>
              <a:buChar char="ü"/>
            </a:pPr>
            <a:r>
              <a:rPr lang="ru-RU" sz="1400" b="1" dirty="0" smtClean="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Уважаю</a:t>
            </a:r>
            <a:r>
              <a:rPr lang="ru-RU" sz="1400" b="1" dirty="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Любовь </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без уважения, вообще не может существовать. Тогда, о какой любви может идти речь, когда Вы позволяете бить и обижать себя? Разве любящий человек может позволить агрессию и унижения в свой адрес</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125"/>
              </a:spcAft>
              <a:buFont typeface="Wingdings" panose="05000000000000000000" pitchFamily="2" charset="2"/>
              <a:buChar char="ü"/>
            </a:pPr>
            <a:r>
              <a:rPr lang="ru-RU" sz="1400" b="1" dirty="0" smtClean="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Ценю</a:t>
            </a:r>
            <a:r>
              <a:rPr lang="ru-RU" sz="1400" b="1" dirty="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Ценить себя, это значит адекватно оценивать свои возможности</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1125"/>
              </a:spcAft>
              <a:buFont typeface="Wingdings" panose="05000000000000000000" pitchFamily="2" charset="2"/>
              <a:buChar char="ü"/>
            </a:pPr>
            <a:r>
              <a:rPr lang="ru-RU" sz="1400" b="1" dirty="0" smtClean="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Позволяю</a:t>
            </a:r>
            <a:r>
              <a:rPr lang="ru-RU" sz="1400" b="1" dirty="0" smtClean="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Позволяю </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быть собой. Не пытаюсь кого-то копировать, кому-то подражать. Не думаю, что быть такой не правильно и не красиво, а позволяю быть себе индивидуальной.</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Позволяю заниматься тем, к чему лежит </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душа. </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Не ругаюсь и не обижаюсь на себя.</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Обижать</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любимого человека не стоит, кроме как защиты, вы все равно ничего в ответ не </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получите.</a:t>
            </a:r>
          </a:p>
          <a:p>
            <a:pPr>
              <a:lnSpc>
                <a:spcPct val="107000"/>
              </a:lnSpc>
              <a:spcAft>
                <a:spcPts val="1125"/>
              </a:spcAft>
              <a:buFont typeface="Wingdings" panose="05000000000000000000" pitchFamily="2" charset="2"/>
              <a:buChar char="ü"/>
            </a:pP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F52BCF"/>
                </a:solidFill>
                <a:latin typeface="Times New Roman" panose="02020603050405020304" pitchFamily="18" charset="0"/>
                <a:ea typeface="Times New Roman" panose="02020603050405020304" pitchFamily="18" charset="0"/>
                <a:cs typeface="Times New Roman" panose="02020603050405020304" pitchFamily="18" charset="0"/>
              </a:rPr>
              <a:t>Дарю.</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Дарю то, что любит, а не то, что нужно: по возрасту, состоянию кошелька или по соц. </a:t>
            </a:r>
            <a:r>
              <a:rPr lang="ru-RU" sz="14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статусу.</a:t>
            </a:r>
            <a: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1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09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369" y="467933"/>
            <a:ext cx="8462633" cy="768439"/>
          </a:xfrm>
        </p:spPr>
        <p:txBody>
          <a:bodyPr/>
          <a:lstStyle/>
          <a:p>
            <a:pPr algn="ctr"/>
            <a:r>
              <a:rPr lang="ru-RU" b="1" dirty="0" smtClean="0">
                <a:solidFill>
                  <a:srgbClr val="F52BCF"/>
                </a:solidFill>
              </a:rPr>
              <a:t>ЛЮБИТЬ СЕБЯ</a:t>
            </a:r>
            <a:endParaRPr lang="ru-RU" b="1" dirty="0">
              <a:solidFill>
                <a:srgbClr val="F52BCF"/>
              </a:solidFill>
            </a:endParaRPr>
          </a:p>
        </p:txBody>
      </p:sp>
      <p:sp>
        <p:nvSpPr>
          <p:cNvPr id="3" name="Объект 2"/>
          <p:cNvSpPr>
            <a:spLocks noGrp="1"/>
          </p:cNvSpPr>
          <p:nvPr>
            <p:ph idx="1"/>
          </p:nvPr>
        </p:nvSpPr>
        <p:spPr>
          <a:xfrm>
            <a:off x="479761" y="1133341"/>
            <a:ext cx="6448062" cy="4739403"/>
          </a:xfrm>
        </p:spPr>
        <p:txBody>
          <a:bodyPr>
            <a:normAutofit lnSpcReduction="10000"/>
          </a:bodyPr>
          <a:lstStyle/>
          <a:p>
            <a:pPr marL="0" indent="0">
              <a:buNone/>
            </a:pPr>
            <a:r>
              <a:rPr lang="ru-RU" dirty="0" smtClean="0">
                <a:solidFill>
                  <a:srgbClr val="7030A0"/>
                </a:solidFill>
                <a:latin typeface="Times New Roman" panose="02020603050405020304" pitchFamily="18" charset="0"/>
                <a:cs typeface="Times New Roman" panose="02020603050405020304" pitchFamily="18" charset="0"/>
              </a:rPr>
              <a:t>Упр</a:t>
            </a:r>
            <a:r>
              <a:rPr lang="ru-RU" sz="2000" dirty="0" smtClean="0">
                <a:solidFill>
                  <a:srgbClr val="7030A0"/>
                </a:solidFill>
                <a:latin typeface="Times New Roman" panose="02020603050405020304" pitchFamily="18" charset="0"/>
                <a:cs typeface="Times New Roman" panose="02020603050405020304" pitchFamily="18" charset="0"/>
              </a:rPr>
              <a:t>. Хвалим себя перед зеркалом, любуемся собой</a:t>
            </a:r>
          </a:p>
          <a:p>
            <a:r>
              <a:rPr lang="ru-RU" sz="2000" dirty="0" smtClean="0">
                <a:solidFill>
                  <a:srgbClr val="7030A0"/>
                </a:solidFill>
                <a:latin typeface="Times New Roman" panose="02020603050405020304" pitchFamily="18" charset="0"/>
                <a:cs typeface="Times New Roman" panose="02020603050405020304" pitchFamily="18" charset="0"/>
              </a:rPr>
              <a:t>Фраза </a:t>
            </a:r>
            <a:r>
              <a:rPr lang="ru-RU" sz="2000" dirty="0">
                <a:solidFill>
                  <a:srgbClr val="7030A0"/>
                </a:solidFill>
                <a:latin typeface="Times New Roman" panose="02020603050405020304" pitchFamily="18" charset="0"/>
                <a:cs typeface="Times New Roman" panose="02020603050405020304" pitchFamily="18" charset="0"/>
              </a:rPr>
              <a:t>строится следующим образом: называется конкретная часть тела и она описывается прилагательными. Находятся слова, которые могут рожать внутри вас приятные ассоциации. Вкусные слова. Это особенно важно, когда вы описываете те части вашего тела, которые пока вами ещё не любимы. Вы не заставляете себя любить их! Заставить себя невозможно. А вы просто находите приятные вам слова, то, что есть в этих частях вашего тела приятного, и с любовью это называете</a:t>
            </a:r>
            <a:r>
              <a:rPr lang="ru-RU" sz="2000" dirty="0" smtClean="0">
                <a:solidFill>
                  <a:srgbClr val="7030A0"/>
                </a:solidFill>
                <a:latin typeface="Times New Roman" panose="02020603050405020304" pitchFamily="18" charset="0"/>
                <a:cs typeface="Times New Roman" panose="02020603050405020304" pitchFamily="18" charset="0"/>
              </a:rPr>
              <a:t>.</a:t>
            </a:r>
          </a:p>
          <a:p>
            <a:r>
              <a:rPr lang="ru-RU" sz="2000" dirty="0">
                <a:solidFill>
                  <a:srgbClr val="7030A0"/>
                </a:solidFill>
                <a:latin typeface="Times New Roman" panose="02020603050405020304" pitchFamily="18" charset="0"/>
                <a:cs typeface="Times New Roman" panose="02020603050405020304" pitchFamily="18" charset="0"/>
              </a:rPr>
              <a:t>Обратите внимание: если вдруг о чём-то не хочется говорить, там, и заключена проблема. Значит с этой частью себя, вы не дружите пока. Подружитесь и полюбите друг друга через похвалу и любовное описание.</a:t>
            </a:r>
          </a:p>
        </p:txBody>
      </p:sp>
      <p:pic>
        <p:nvPicPr>
          <p:cNvPr id="4" name="Рисунок 3"/>
          <p:cNvPicPr>
            <a:picLocks noChangeAspect="1"/>
          </p:cNvPicPr>
          <p:nvPr/>
        </p:nvPicPr>
        <p:blipFill>
          <a:blip r:embed="rId2"/>
          <a:stretch>
            <a:fillRect/>
          </a:stretch>
        </p:blipFill>
        <p:spPr>
          <a:xfrm>
            <a:off x="6927823" y="1133341"/>
            <a:ext cx="2890334" cy="2696207"/>
          </a:xfrm>
          <a:prstGeom prst="rect">
            <a:avLst/>
          </a:prstGeom>
        </p:spPr>
      </p:pic>
      <p:sp>
        <p:nvSpPr>
          <p:cNvPr id="5" name="TextBox 4"/>
          <p:cNvSpPr txBox="1"/>
          <p:nvPr/>
        </p:nvSpPr>
        <p:spPr>
          <a:xfrm>
            <a:off x="978795" y="5872744"/>
            <a:ext cx="7740203" cy="646331"/>
          </a:xfrm>
          <a:prstGeom prst="rect">
            <a:avLst/>
          </a:prstGeom>
          <a:noFill/>
        </p:spPr>
        <p:txBody>
          <a:bodyPr wrap="square" rtlCol="0">
            <a:spAutoFit/>
          </a:bodyPr>
          <a:lstStyle/>
          <a:p>
            <a:r>
              <a:rPr lang="ru-RU" sz="3600" b="1" dirty="0">
                <a:solidFill>
                  <a:srgbClr val="F52BCF"/>
                </a:solidFill>
                <a:latin typeface="Times New Roman" panose="02020603050405020304" pitchFamily="18" charset="0"/>
                <a:cs typeface="Times New Roman" panose="02020603050405020304" pitchFamily="18" charset="0"/>
              </a:rPr>
              <a:t>Любовь — это принятие и забота.</a:t>
            </a:r>
          </a:p>
        </p:txBody>
      </p:sp>
    </p:spTree>
    <p:extLst>
      <p:ext uri="{BB962C8B-B14F-4D97-AF65-F5344CB8AC3E}">
        <p14:creationId xmlns:p14="http://schemas.microsoft.com/office/powerpoint/2010/main" val="31496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092" y="429296"/>
            <a:ext cx="8596668" cy="1320800"/>
          </a:xfrm>
        </p:spPr>
        <p:txBody>
          <a:bodyPr>
            <a:normAutofit fontScale="90000"/>
          </a:bodyPr>
          <a:lstStyle/>
          <a:p>
            <a:pPr algn="ctr"/>
            <a:r>
              <a:rPr lang="ru-RU" b="1" dirty="0">
                <a:solidFill>
                  <a:srgbClr val="F52BCF"/>
                </a:solidFill>
                <a:latin typeface="Arial" panose="020B0604020202020204" pitchFamily="34" charset="0"/>
                <a:cs typeface="Arial" panose="020B0604020202020204" pitchFamily="34" charset="0"/>
              </a:rPr>
              <a:t>Увижу - поверю, сказал </a:t>
            </a:r>
            <a:r>
              <a:rPr lang="ru-RU" b="1" dirty="0" smtClean="0">
                <a:solidFill>
                  <a:srgbClr val="F52BCF"/>
                </a:solidFill>
                <a:latin typeface="Arial" panose="020B0604020202020204" pitchFamily="34" charset="0"/>
                <a:cs typeface="Arial" panose="020B0604020202020204" pitchFamily="34" charset="0"/>
              </a:rPr>
              <a:t>человек</a:t>
            </a:r>
            <a:br>
              <a:rPr lang="ru-RU" b="1" dirty="0" smtClean="0">
                <a:solidFill>
                  <a:srgbClr val="F52BCF"/>
                </a:solidFill>
                <a:latin typeface="Arial" panose="020B0604020202020204" pitchFamily="34" charset="0"/>
                <a:cs typeface="Arial" panose="020B0604020202020204" pitchFamily="34" charset="0"/>
              </a:rPr>
            </a:br>
            <a:r>
              <a:rPr lang="ru-RU" b="1" dirty="0" smtClean="0">
                <a:solidFill>
                  <a:srgbClr val="F52BCF"/>
                </a:solidFill>
                <a:latin typeface="Arial" panose="020B0604020202020204" pitchFamily="34" charset="0"/>
                <a:cs typeface="Arial" panose="020B0604020202020204" pitchFamily="34" charset="0"/>
              </a:rPr>
              <a:t> </a:t>
            </a:r>
            <a:r>
              <a:rPr lang="ru-RU" b="1" dirty="0">
                <a:solidFill>
                  <a:srgbClr val="F52BCF"/>
                </a:solidFill>
                <a:latin typeface="Arial" panose="020B0604020202020204" pitchFamily="34" charset="0"/>
                <a:cs typeface="Arial" panose="020B0604020202020204" pitchFamily="34" charset="0"/>
              </a:rPr>
              <a:t>Поверишь - увидишь, сказала вселенная</a:t>
            </a:r>
            <a:r>
              <a:rPr lang="ru-RU" dirty="0"/>
              <a:t/>
            </a:r>
            <a:br>
              <a:rPr lang="ru-RU" dirty="0"/>
            </a:br>
            <a:r>
              <a:rPr lang="ru-RU" dirty="0"/>
              <a:t/>
            </a:r>
            <a:br>
              <a:rPr lang="ru-RU" dirty="0"/>
            </a:br>
            <a:endParaRPr lang="ru-RU" dirty="0"/>
          </a:p>
        </p:txBody>
      </p:sp>
      <p:pic>
        <p:nvPicPr>
          <p:cNvPr id="1028" name="Picture 4" descr="https://cont.ws/uploads/pic/2019/10/1%20%289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739" y="1750096"/>
            <a:ext cx="4931160" cy="246558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849950" y="4563951"/>
            <a:ext cx="3557578" cy="2042599"/>
          </a:xfrm>
          <a:prstGeom prst="rect">
            <a:avLst/>
          </a:prstGeom>
        </p:spPr>
      </p:pic>
    </p:spTree>
    <p:extLst>
      <p:ext uri="{BB962C8B-B14F-4D97-AF65-F5344CB8AC3E}">
        <p14:creationId xmlns:p14="http://schemas.microsoft.com/office/powerpoint/2010/main" val="231570022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TotalTime>
  <Words>776</Words>
  <Application>Microsoft Office PowerPoint</Application>
  <PresentationFormat>Широкоэкранный</PresentationFormat>
  <Paragraphs>95</Paragraphs>
  <Slides>15</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Garamond</vt:lpstr>
      <vt:lpstr>Times New Roman</vt:lpstr>
      <vt:lpstr>Trebuchet MS</vt:lpstr>
      <vt:lpstr>Wingdings</vt:lpstr>
      <vt:lpstr>Wingdings 3</vt:lpstr>
      <vt:lpstr>Аспект</vt:lpstr>
      <vt:lpstr>Выбирая себя</vt:lpstr>
      <vt:lpstr>Презентация PowerPoint</vt:lpstr>
      <vt:lpstr>Презентация PowerPoint</vt:lpstr>
      <vt:lpstr>Почему любить себя выгодно?</vt:lpstr>
      <vt:lpstr>Начнём с самого простого:  что мы говорим о себе?  Произнесение слов – это тоже дело.</vt:lpstr>
      <vt:lpstr>Посмотри на себя глазами других </vt:lpstr>
      <vt:lpstr>Люблю себя, значит: </vt:lpstr>
      <vt:lpstr>ЛЮБИТЬ СЕБЯ</vt:lpstr>
      <vt:lpstr>Увижу - поверю, сказал человек  Поверишь - увидишь, сказала вселенная  </vt:lpstr>
      <vt:lpstr>Презентация PowerPoint</vt:lpstr>
      <vt:lpstr>Идеальная Я</vt:lpstr>
      <vt:lpstr>Презентация PowerPoint</vt:lpstr>
      <vt:lpstr>Презентация PowerPoint</vt:lpstr>
      <vt:lpstr>Настоящий мастер не ищет ресурсное состояние, настоящий мастер живет в ресурсном состоянии» </vt:lpstr>
      <vt:lpstr>Будьте здоровы, красивы, успешны и счастливы!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ЛЮБИТЬ СЕБЯ?</dc:title>
  <dc:creator>Admin</dc:creator>
  <cp:lastModifiedBy>Admin</cp:lastModifiedBy>
  <cp:revision>37</cp:revision>
  <dcterms:created xsi:type="dcterms:W3CDTF">2020-03-03T06:00:06Z</dcterms:created>
  <dcterms:modified xsi:type="dcterms:W3CDTF">2021-10-19T12:00:40Z</dcterms:modified>
</cp:coreProperties>
</file>