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96" r:id="rId3"/>
    <p:sldId id="284" r:id="rId4"/>
    <p:sldId id="271" r:id="rId5"/>
    <p:sldId id="293" r:id="rId6"/>
    <p:sldId id="295" r:id="rId7"/>
    <p:sldId id="292" r:id="rId8"/>
    <p:sldId id="294" r:id="rId9"/>
    <p:sldId id="297" r:id="rId10"/>
    <p:sldId id="298" r:id="rId11"/>
    <p:sldId id="301" r:id="rId12"/>
    <p:sldId id="302" r:id="rId13"/>
    <p:sldId id="303" r:id="rId14"/>
    <p:sldId id="304" r:id="rId15"/>
    <p:sldId id="310" r:id="rId16"/>
    <p:sldId id="305" r:id="rId17"/>
    <p:sldId id="307" r:id="rId18"/>
    <p:sldId id="306" r:id="rId19"/>
    <p:sldId id="309" r:id="rId20"/>
    <p:sldId id="300" r:id="rId21"/>
    <p:sldId id="288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1DBE9-D6EC-466B-AFD5-CE51E287DE9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559D-4612-4A42-BBE9-051E6C8F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2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Если бы у первобытных людей не было конфликтов за ресурсы, они бы не стали расселяться по миру, придумывать, как выращивать больше еды и разводить животных, не создали бы колесо, чтобы облегчить свой труд.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Если бы не было конфликтов мнений в древнегреческом обществе, мы бы не получили идею демократии.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59D-4612-4A42-BBE9-051E6C8FD8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9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resentation.ru/filosofiya/strategii-povedeniya-v-konflikte-5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webinar/80.html" TargetMode="External"/><Relationship Id="rId4" Type="http://schemas.openxmlformats.org/officeDocument/2006/relationships/hyperlink" Target="https://thepresentation.ru/filosofiya/pedagogicheskie-konflikty-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64" y="1579419"/>
            <a:ext cx="6875703" cy="1807246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5773" y="3691645"/>
            <a:ext cx="4460045" cy="14620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спора с позиции интересов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4909" y="5597236"/>
            <a:ext cx="4087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Составитель</a:t>
            </a:r>
          </a:p>
          <a:p>
            <a:r>
              <a:rPr lang="ru-RU" dirty="0"/>
              <a:t> методист ресурсного центра ГБОУ ДО РК ДОЦ </a:t>
            </a:r>
            <a:r>
              <a:rPr lang="ru-RU" dirty="0" smtClean="0"/>
              <a:t>«Сокол</a:t>
            </a:r>
            <a:r>
              <a:rPr lang="ru-RU" dirty="0"/>
              <a:t>»</a:t>
            </a:r>
          </a:p>
          <a:p>
            <a:r>
              <a:rPr lang="ru-RU" dirty="0"/>
              <a:t>Нестеренко Е.В</a:t>
            </a:r>
            <a:r>
              <a:rPr lang="ru-RU" dirty="0" smtClean="0"/>
              <a:t>. </a:t>
            </a:r>
            <a:r>
              <a:rPr lang="en-US" dirty="0"/>
              <a:t>resurssentr@yandex.ru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410" y="3734739"/>
            <a:ext cx="2439657" cy="1462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3308" y="2036619"/>
            <a:ext cx="676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Обидчик, жертва, медиатор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933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817418"/>
            <a:ext cx="93518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Чтобы остановить ссору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Попробуйте </a:t>
            </a:r>
            <a:r>
              <a:rPr lang="ru-RU" sz="2000" dirty="0"/>
              <a:t>говорить спокойным голосом.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Напомните </a:t>
            </a:r>
            <a:r>
              <a:rPr lang="ru-RU" sz="2000" dirty="0"/>
              <a:t>о том хорошем, что связывает вас и вашего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партнера.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Не отвечайте упреком на упрек.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Продемонстрируйте согласие по любому частному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поводу.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Обратите внимание на объективные трудности (общие,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свои, своего речевого партнера).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Постарайтесь переключить внимание 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безболезненный или менее острый вопрос.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Категорично </a:t>
            </a:r>
            <a:r>
              <a:rPr lang="ru-RU" sz="2000" dirty="0"/>
              <a:t>и конкретно указывайте на свои ошибки.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Критикуя, сосредоточьтесь на том, как исправить дело.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Если ничего не получается, постарайтесь прекратить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разговор, но не оставляйте его на критике собеседника.</a:t>
            </a:r>
          </a:p>
        </p:txBody>
      </p:sp>
      <p:pic>
        <p:nvPicPr>
          <p:cNvPr id="2050" name="Picture 2" descr="Белый человечек без фона - подборка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4" y="2534100"/>
            <a:ext cx="1638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0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789709"/>
            <a:ext cx="8458197" cy="14962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3 основных подхода в разрешении споров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170" y="2743199"/>
            <a:ext cx="7699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из них «Я сильнее» – подход с позиции силы, то есть одна сторона спора подавляет другую за счет перевеса силы. Каждая из сторон пытается найти единственное решение, которое другая сторона вынуждена будет принять. Самый простой пример – это война или драка. Хотя, говоря о силе, не стоит обращать внимание только на физическую силу. Сила, в том числе, - это численное превосходство, деньги, статус и др.</a:t>
            </a:r>
          </a:p>
          <a:p>
            <a:endParaRPr lang="ru-RU" dirty="0"/>
          </a:p>
          <a:p>
            <a:r>
              <a:rPr lang="ru-RU" dirty="0"/>
              <a:t>Решение спора с позиции силы использует принцип «все средства хороши», дает явный и быстрый результат, однако он порождает желание другой стороны отомстить.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90" y="623453"/>
            <a:ext cx="1600201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подход «Закон превыше»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2982" y="2549236"/>
            <a:ext cx="8513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dirty="0"/>
              <a:t>здесь речь идет о разрешении спора с позиции права (закона), то есть стороны нацелены определить победителя в споре исходя из тех вариантов, которые указаны в законе. Знакомо, не правда ли? Это самый распространенный подход. Такое разрешение спора может происходить путем направления претензий друг другу, проведения прямых переговоров, а также в суде. Кроме того, этот подход характеризуется тем, что можно включить давление, используя процедуру исполнительного производства (обратиться к судебному исполнителю).</a:t>
            </a:r>
          </a:p>
          <a:p>
            <a:endParaRPr lang="ru-RU" dirty="0"/>
          </a:p>
          <a:p>
            <a:r>
              <a:rPr lang="ru-RU" dirty="0"/>
              <a:t>Разрешение спора с позиции права (закона) обеспечивает равенство сторон перед законом, он более предсказуем, однако что делать, если ситуация явно не подпадает под юридические нормы?</a:t>
            </a:r>
          </a:p>
        </p:txBody>
      </p:sp>
    </p:spTree>
    <p:extLst>
      <p:ext uri="{BB962C8B-B14F-4D97-AF65-F5344CB8AC3E}">
        <p14:creationId xmlns:p14="http://schemas.microsoft.com/office/powerpoint/2010/main" val="220680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Третий </a:t>
            </a:r>
            <a:r>
              <a:rPr lang="ru-RU" dirty="0"/>
              <a:t>подход «Что ты хочешь?»– разрешение спора с позиции интересов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8582" y="2632364"/>
            <a:ext cx="8963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/>
              <a:t>И вот этот подход используется в медиации. Переговоры сторон проходят вокруг одного вопроса – чего вы хотите в результате (в чем ваш интерес)?</a:t>
            </a:r>
          </a:p>
          <a:p>
            <a:endParaRPr lang="ru-RU" dirty="0"/>
          </a:p>
          <a:p>
            <a:r>
              <a:rPr lang="ru-RU" dirty="0"/>
              <a:t>Данный подход ориентирован на решения спора с точки зрения справедливости, при этом учитывается понимание справедливости каждой из сторон. Во время переговоров создаются эмоционально комфортные условия, которые обеспечивает нейтральный посредник (медиатор). И основная цель переговоров - достижение взаимовыгодного решения спора, при этом сохраняются или восстанавливаются отношения между спорщиками.</a:t>
            </a:r>
          </a:p>
        </p:txBody>
      </p:sp>
    </p:spTree>
    <p:extLst>
      <p:ext uri="{BB962C8B-B14F-4D97-AF65-F5344CB8AC3E}">
        <p14:creationId xmlns:p14="http://schemas.microsoft.com/office/powerpoint/2010/main" val="81109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Медиация – это не медитация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5737" y="2424545"/>
            <a:ext cx="97605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Очень часто, когда произносишь слово «Медиация», твой собеседник слышит слово «Медитация». </a:t>
            </a:r>
          </a:p>
          <a:p>
            <a:r>
              <a:rPr lang="ru-RU" dirty="0" smtClean="0"/>
              <a:t> В </a:t>
            </a:r>
            <a:r>
              <a:rPr lang="ru-RU" dirty="0"/>
              <a:t>переводе с латинского слово «медитация» означает «размышление». А иногда стоит поразмыслить над своим спором. И поразмыслить эффективнее всего на медиации, с поддержкой переговоров нейтральным независимым третьим лицом (медиатором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sz="2000" dirty="0"/>
              <a:t>Итак, если говорить простыми словами, </a:t>
            </a:r>
            <a:r>
              <a:rPr lang="ru-RU" sz="2000" dirty="0" smtClean="0"/>
              <a:t>то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458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744" y="942110"/>
            <a:ext cx="8014853" cy="13438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Медиация </a:t>
            </a:r>
            <a:r>
              <a:rPr lang="ru-RU" sz="3600" b="1" dirty="0"/>
              <a:t>– это беседа, которая имеет определённую структуру, принципы и правила.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701637"/>
            <a:ext cx="100930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 точки зрения права – это способ разрешения спора.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На медиацию могут прийти те, кто спорит друг с другом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Минимальное количество участников этой беседы – три человека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Кто они? Во-первых, это спорщики. Их должно быть хотя бы двое, потому что если человек спорит сам с собой, и не может договориться – это не медиативный случай. Во-вторых – это медиатор. То есть человек, имеющий определенные знания и навыки в области организации переговоров, который ведет себя нейтрально по отношению к обеим сторонам.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2" y="730298"/>
            <a:ext cx="2439271" cy="1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9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5" y="997528"/>
            <a:ext cx="7710052" cy="1288471"/>
          </a:xfrm>
        </p:spPr>
        <p:txBody>
          <a:bodyPr>
            <a:normAutofit fontScale="90000"/>
          </a:bodyPr>
          <a:lstStyle/>
          <a:p>
            <a:r>
              <a:rPr lang="ru-RU" dirty="0"/>
              <a:t>Медиация - уверенность в успехе!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8581" y="2660071"/>
            <a:ext cx="9254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Присутствие нейтрального лица – медиатора в конфликтном процессе – это шанс восстановить мир, построить отношения, которые будут приемлемы и приняты всеми сторонами.</a:t>
            </a:r>
          </a:p>
          <a:p>
            <a:endParaRPr lang="ru-RU" sz="2400" dirty="0"/>
          </a:p>
          <a:p>
            <a:r>
              <a:rPr lang="ru-RU" sz="2400" dirty="0"/>
              <a:t>Ключевая особенность медиации – стороны принимают на себя ответственность за содержание и процесс поиска решений спора. Именно поэтому в мировой практике 80-90% медиативных соглашений исполняются сторонами добровольно.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5" y="997528"/>
            <a:ext cx="2045869" cy="12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018" y="1163781"/>
            <a:ext cx="94210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dirty="0"/>
              <a:t>Процедура медиации добровольная, то есть у обеих сторон должно быть желание разрешить свой спор. Стороны в медиации равны, то есть, нет истцов и ответчиков, потерпевших и обидчиков.  Медиатор не дает никому из сторон предпочтения, при этом он сохраняет в тайне информацию, услышанную на медиации.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04" y="4287641"/>
            <a:ext cx="2849432" cy="17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036" y="1052500"/>
            <a:ext cx="7439890" cy="1233499"/>
          </a:xfrm>
        </p:spPr>
        <p:txBody>
          <a:bodyPr>
            <a:noAutofit/>
          </a:bodyPr>
          <a:lstStyle/>
          <a:p>
            <a:r>
              <a:rPr lang="ru-RU" sz="4000" dirty="0"/>
              <a:t>ТОП-5 причин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отдать </a:t>
            </a:r>
            <a:r>
              <a:rPr lang="ru-RU" sz="4000" dirty="0"/>
              <a:t>предпочтение медиации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0537" y="2479963"/>
            <a:ext cx="9150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</a:t>
            </a:r>
            <a:r>
              <a:rPr lang="ru-RU" dirty="0"/>
              <a:t>– взаимная выгода в результате разрешения спора</a:t>
            </a:r>
            <a:r>
              <a:rPr lang="ru-RU" dirty="0" smtClean="0"/>
              <a:t>. Понимание </a:t>
            </a:r>
            <a:r>
              <a:rPr lang="ru-RU" dirty="0"/>
              <a:t>приводит к соглашению</a:t>
            </a:r>
            <a:r>
              <a:rPr lang="ru-RU" dirty="0" smtClean="0"/>
              <a:t>!</a:t>
            </a:r>
          </a:p>
          <a:p>
            <a:r>
              <a:rPr lang="ru-RU" dirty="0" smtClean="0"/>
              <a:t> 2) -  конфиденциальность процесса.</a:t>
            </a:r>
          </a:p>
          <a:p>
            <a:r>
              <a:rPr lang="ru-RU" dirty="0" smtClean="0"/>
              <a:t> 3) </a:t>
            </a:r>
            <a:r>
              <a:rPr lang="ru-RU" dirty="0"/>
              <a:t>- не надо доказывать свою правоту. медиация не работает с прошлым. Гораздо важнее то, что будет в будущем, как дальше будут выстраиваться между спорщиками взаимоотношения, как личные, так и имущественные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4) </a:t>
            </a:r>
            <a:r>
              <a:rPr lang="ru-RU" dirty="0"/>
              <a:t>- эмоциональный комфорт. Медиация способствует тому, что градус эмоций снижается и есть возможность искать решение своего спорного вопроса ни в качестве врагов, а в качестве партнеров</a:t>
            </a:r>
            <a:r>
              <a:rPr lang="ru-RU" dirty="0" smtClean="0"/>
              <a:t>.  </a:t>
            </a:r>
            <a:r>
              <a:rPr lang="ru-RU" dirty="0"/>
              <a:t>Медиация признает эмоции</a:t>
            </a:r>
            <a:r>
              <a:rPr lang="ru-RU" dirty="0" smtClean="0"/>
              <a:t>!</a:t>
            </a:r>
          </a:p>
          <a:p>
            <a:r>
              <a:rPr lang="ru-RU" dirty="0" smtClean="0"/>
              <a:t>5) </a:t>
            </a:r>
            <a:r>
              <a:rPr lang="ru-RU" dirty="0"/>
              <a:t>– экономия времени. Почему? Секрет прост, потому что ответственность за решение спора лежит на сторонах, а медиатор лишь помогает им осознать, где кроется решение.</a:t>
            </a:r>
            <a:endParaRPr lang="ru-RU" dirty="0" smtClean="0"/>
          </a:p>
          <a:p>
            <a:r>
              <a:rPr lang="ru-RU" dirty="0"/>
              <a:t>Простыми словами медиация процедура гибкая, конфиденциальная, мало затратная по времени, эмоционально комфортная для участников и нацеленная на обоюдную победу.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915690"/>
            <a:ext cx="2455718" cy="14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502668"/>
            <a:ext cx="4718304" cy="576262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b="1" dirty="0" smtClean="0"/>
              <a:t>Вопросы для обидчика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078930"/>
            <a:ext cx="4718304" cy="279693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кого и как повлияли твои действия?</a:t>
            </a:r>
          </a:p>
          <a:p>
            <a:r>
              <a:rPr lang="ru-RU" dirty="0"/>
              <a:t>Что может быть дальше, если ничего не менять?</a:t>
            </a:r>
          </a:p>
          <a:p>
            <a:r>
              <a:rPr lang="ru-RU" dirty="0"/>
              <a:t>Как сейчас относишься к случившемуся?</a:t>
            </a:r>
          </a:p>
          <a:p>
            <a:r>
              <a:rPr lang="ru-RU" dirty="0"/>
              <a:t>Что можешь сделать, чтобы исправить ситуацию?</a:t>
            </a:r>
          </a:p>
          <a:p>
            <a:r>
              <a:rPr lang="ru-RU" dirty="0"/>
              <a:t>Что можешь сделать, чтобы подобное не случилось?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502668"/>
            <a:ext cx="4718304" cy="576262"/>
          </a:xfrm>
        </p:spPr>
        <p:txBody>
          <a:bodyPr/>
          <a:lstStyle/>
          <a:p>
            <a:r>
              <a:rPr lang="ru-RU" b="1" dirty="0" smtClean="0"/>
              <a:t>Вопросы для жертвы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0" y="3078930"/>
            <a:ext cx="4718304" cy="27969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 тебя больше всего задело в случившемся?</a:t>
            </a:r>
          </a:p>
          <a:p>
            <a:r>
              <a:rPr lang="ru-RU" dirty="0" smtClean="0"/>
              <a:t>Что исправит ситуацию? Почему тебе это важно?</a:t>
            </a:r>
          </a:p>
          <a:p>
            <a:r>
              <a:rPr lang="ru-RU" dirty="0" smtClean="0"/>
              <a:t>Готов ли ты сохранить нормальные отношения?</a:t>
            </a:r>
          </a:p>
          <a:p>
            <a:r>
              <a:rPr lang="ru-RU" dirty="0" smtClean="0"/>
              <a:t>Что нужно сделать, чтобы подобное не повторилось?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822" y="716972"/>
            <a:ext cx="1834185" cy="18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2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Общение</a:t>
            </a:r>
            <a:endParaRPr lang="ru-RU" sz="6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2218" y="2424545"/>
            <a:ext cx="5237018" cy="3851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Общение- неотъемлемая часть нашей жизни. Мы общаемся постоянно, даже когда молчим: через мимику, движения, жесты.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Общение -это взаимодействие двух или нескольких </a:t>
            </a:r>
            <a:r>
              <a:rPr lang="ru-RU" sz="1800" dirty="0"/>
              <a:t>людей, при котором участники </a:t>
            </a:r>
            <a:r>
              <a:rPr lang="ru-RU" sz="1800" dirty="0" smtClean="0"/>
              <a:t> </a:t>
            </a:r>
            <a:r>
              <a:rPr lang="ru-RU" sz="1800" dirty="0"/>
              <a:t>не только передают друг другу определенную информацию, но и выражают эмоции, чувства, оценки, отношение друг к другу, к тому, о чем они говорят, к обстоятельствам общения и т.д</a:t>
            </a:r>
            <a:r>
              <a:rPr lang="ru-RU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 В процессе общения человек реализует свою потребность быть признанным, уважаемым другими людьми.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8400" y="2493818"/>
            <a:ext cx="5209309" cy="354676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Понятие </a:t>
            </a:r>
            <a:r>
              <a:rPr lang="ru-RU" sz="8000" dirty="0"/>
              <a:t>«общение» очень часто путают с другим, более модным понятием «коммуникация». Коммуникация предполагает только передачу определенной информации без эмоций. Общение же всегда предполагает настроение и эмоции, оценки собеседников.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П</a:t>
            </a:r>
            <a:r>
              <a:rPr lang="ru-RU" sz="8000" dirty="0" smtClean="0"/>
              <a:t>ринято </a:t>
            </a:r>
            <a:r>
              <a:rPr lang="ru-RU" sz="8000" dirty="0"/>
              <a:t>говорить, что общение - это </a:t>
            </a:r>
            <a:r>
              <a:rPr lang="ru-RU" sz="8000" b="1" dirty="0"/>
              <a:t>диалог</a:t>
            </a:r>
            <a:r>
              <a:rPr lang="ru-RU" sz="8000" dirty="0"/>
              <a:t>. Этим подчеркивается равноценность </a:t>
            </a:r>
            <a:r>
              <a:rPr lang="ru-RU" sz="8000" dirty="0" smtClean="0"/>
              <a:t>каждого человека в общении, наличие множество разноречивых точек зрения. </a:t>
            </a:r>
            <a:r>
              <a:rPr lang="ru-RU" sz="8000" dirty="0"/>
              <a:t>В процессе общения человек </a:t>
            </a:r>
            <a:r>
              <a:rPr lang="ru-RU" sz="8000" dirty="0" smtClean="0"/>
              <a:t>само выражается </a:t>
            </a:r>
            <a:r>
              <a:rPr lang="ru-RU" sz="8000" dirty="0"/>
              <a:t>и успокаивается от того, что его мнение выслушали, его признали.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82" y="750577"/>
            <a:ext cx="1960416" cy="1604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32" y="720955"/>
            <a:ext cx="1469000" cy="16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845127"/>
            <a:ext cx="9649689" cy="144087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08080"/>
                </a:solidFill>
              </a:rPr>
              <a:t>Нельзя сказать, что есть худший или лучший способ разрешения спора, при этом нельзя утверждать, что есть и универсальный.</a:t>
            </a:r>
            <a:r>
              <a:rPr lang="ru-RU" sz="2800" b="1" dirty="0">
                <a:solidFill>
                  <a:srgbClr val="565656"/>
                </a:solidFill>
              </a:rPr>
              <a:t/>
            </a:r>
            <a:br>
              <a:rPr lang="ru-RU" sz="2800" b="1" dirty="0">
                <a:solidFill>
                  <a:srgbClr val="565656"/>
                </a:solidFill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8582" y="2521527"/>
            <a:ext cx="92548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Как у одного известного поэта сказано:</a:t>
            </a:r>
            <a:endParaRPr lang="ru-RU" sz="24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 Каждый выбирает по себе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Слово для любви и для молитвы.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Шпагу для дуэли, меч для битвы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Каждый выбирает по себе.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 Каждый выбирает по себе.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Щит и латы. Посох и заплаты.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Меру окончательной расплаты.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Каждый выбирает по себе.</a:t>
            </a:r>
          </a:p>
          <a:p>
            <a:pPr algn="ctr"/>
            <a:r>
              <a:rPr lang="ru-RU" sz="2400" dirty="0">
                <a:solidFill>
                  <a:srgbClr val="808080"/>
                </a:solidFill>
                <a:latin typeface="Arial" panose="020B0604020202020204" pitchFamily="34" charset="0"/>
              </a:rPr>
              <a:t> </a:t>
            </a:r>
          </a:p>
          <a:p>
            <a:endParaRPr lang="ru-RU" b="0" i="0" dirty="0">
              <a:solidFill>
                <a:srgbClr val="808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3d человечки картинки, стоковые фото 3d человечки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339" y="38342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5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170" y="1274618"/>
            <a:ext cx="8494375" cy="81741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успеха, здравый смысл</a:t>
            </a:r>
            <a:b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6" descr="Image result for ÐºÐ°ÑÑÐ¸Ð½ÐºÐ¸ ÑÐµÐ»Ð¾Ð²ÐµÑÐºÐ¸ Ð´Ð»Ñ Ð¿ÑÐµÐ·ÐµÐ½ÑÐ°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82" y="2715490"/>
            <a:ext cx="2220767" cy="29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5564" y="2452255"/>
            <a:ext cx="6109854" cy="374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Использованная литература:</a:t>
            </a:r>
          </a:p>
          <a:p>
            <a:pPr algn="ctr"/>
            <a:r>
              <a:rPr lang="ru-RU" dirty="0"/>
              <a:t>Лопарев, А. В. </a:t>
            </a:r>
            <a:r>
              <a:rPr lang="ru-RU" dirty="0" err="1"/>
              <a:t>Конфликтология</a:t>
            </a:r>
            <a:r>
              <a:rPr lang="ru-RU" dirty="0"/>
              <a:t> : учебник для академического </a:t>
            </a:r>
            <a:r>
              <a:rPr lang="ru-RU" dirty="0" err="1"/>
              <a:t>бакалавриата</a:t>
            </a:r>
            <a:r>
              <a:rPr lang="ru-RU" dirty="0"/>
              <a:t> / А. В. Лопарев, Д. Ю. Знаменский. – М. : Издательство </a:t>
            </a:r>
            <a:r>
              <a:rPr lang="ru-RU" dirty="0" err="1"/>
              <a:t>Юрайт</a:t>
            </a:r>
            <a:r>
              <a:rPr lang="ru-RU" dirty="0"/>
              <a:t>, 2018. – 290 с. – (Серия : Бакалавр. Академический курс). – ISBN 978-5-9916- 9068-3. https://biblio-online.ru/book/A3965F22-B30E-46E8-B7AC- DB744E01CBF8/</a:t>
            </a:r>
            <a:r>
              <a:rPr lang="ru-RU" dirty="0" err="1"/>
              <a:t>konfliktologiya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Электронный ресурс:</a:t>
            </a:r>
          </a:p>
          <a:p>
            <a:pPr algn="ctr"/>
            <a:r>
              <a:rPr lang="ru-RU" u="sng" dirty="0">
                <a:hlinkClick r:id="rId3"/>
              </a:rPr>
              <a:t>https://thepresentation.ru/filosofiya/strategii-povedeniya-v-konflikte-5</a:t>
            </a:r>
            <a:r>
              <a:rPr lang="ru-RU" dirty="0"/>
              <a:t> </a:t>
            </a:r>
          </a:p>
          <a:p>
            <a:pPr algn="ctr"/>
            <a:r>
              <a:rPr lang="ru-RU" dirty="0">
                <a:hlinkClick r:id="rId4"/>
              </a:rPr>
              <a:t>https://thepresentation.ru/filosofiya/pedagogicheskie-konflikty-1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infourok.ru/webinar/80.html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1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859" y="858982"/>
            <a:ext cx="6680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Желаем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Вам эффективного общения, чести и удачи.</a:t>
            </a:r>
            <a:b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16" y="2212354"/>
            <a:ext cx="2160738" cy="2716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3563" y="5649388"/>
            <a:ext cx="10771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Составитель  </a:t>
            </a:r>
            <a:r>
              <a:rPr lang="ru-RU" dirty="0"/>
              <a:t>методист ресурсного </a:t>
            </a:r>
            <a:r>
              <a:rPr lang="ru-RU" dirty="0" smtClean="0"/>
              <a:t>центра  </a:t>
            </a:r>
            <a:r>
              <a:rPr lang="ru-RU" dirty="0"/>
              <a:t>ГБОУ ДО РК ДОЦ </a:t>
            </a:r>
            <a:r>
              <a:rPr lang="ru-RU" dirty="0" smtClean="0"/>
              <a:t>«Сокол» Нестеренко </a:t>
            </a:r>
            <a:r>
              <a:rPr lang="ru-RU" dirty="0"/>
              <a:t>Е.В</a:t>
            </a:r>
            <a:r>
              <a:rPr lang="ru-RU" dirty="0" smtClean="0"/>
              <a:t>. </a:t>
            </a:r>
            <a:r>
              <a:rPr lang="en-US" dirty="0"/>
              <a:t>resurssentr@yandex.ru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95" y="3295372"/>
            <a:ext cx="2576102" cy="21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7074" y="2408828"/>
            <a:ext cx="541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фото…</a:t>
            </a:r>
          </a:p>
        </p:txBody>
      </p:sp>
    </p:spTree>
    <p:extLst>
      <p:ext uri="{BB962C8B-B14F-4D97-AF65-F5344CB8AC3E}">
        <p14:creationId xmlns:p14="http://schemas.microsoft.com/office/powerpoint/2010/main" val="46584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Конфликт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1491" y="2329712"/>
            <a:ext cx="5238561" cy="743902"/>
          </a:xfrm>
        </p:spPr>
        <p:txBody>
          <a:bodyPr/>
          <a:lstStyle/>
          <a:p>
            <a:r>
              <a:rPr lang="ru-RU" b="1" dirty="0">
                <a:solidFill>
                  <a:srgbClr val="A23C33">
                    <a:lumMod val="50000"/>
                  </a:srgbClr>
                </a:solidFill>
              </a:rPr>
              <a:t>Зачем нам нужны конфликты</a:t>
            </a:r>
            <a:r>
              <a:rPr lang="ru-RU" dirty="0">
                <a:solidFill>
                  <a:srgbClr val="A23C33">
                    <a:lumMod val="50000"/>
                  </a:srgbClr>
                </a:solidFill>
              </a:rPr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они развивают  нас самих, и ситуацию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позволяют изобретать новые решения,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договариваться,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совершать научные открытия.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7652" y="2523987"/>
            <a:ext cx="4750566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Что такое конфликт?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68835" y="3100249"/>
            <a:ext cx="4890655" cy="25376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отсутствие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согласия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какому-либо вопросу.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Это столкновение интересов, ценностей, ролей.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Люди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разные — и их интересы и ценности тоже разные. 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3" y="786837"/>
            <a:ext cx="1648691" cy="1468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43" y="870673"/>
            <a:ext cx="2204955" cy="1374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160" y="5070763"/>
            <a:ext cx="1020295" cy="1090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002" y="3501814"/>
            <a:ext cx="1259300" cy="1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10" y="1025237"/>
            <a:ext cx="9483434" cy="1579417"/>
          </a:xfrm>
        </p:spPr>
        <p:txBody>
          <a:bodyPr>
            <a:noAutofit/>
          </a:bodyPr>
          <a:lstStyle/>
          <a:p>
            <a:r>
              <a:rPr lang="ru-RU" b="1" dirty="0" smtClean="0"/>
              <a:t>А возможно бесконфликтное общение?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883" y="2867891"/>
            <a:ext cx="3033433" cy="2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1309" y="2479964"/>
            <a:ext cx="4668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добрые отношения с людьми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социальную и психологическую помощь,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в команде,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и искусство влияния,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неформальное лидерство.</a:t>
            </a:r>
          </a:p>
        </p:txBody>
      </p:sp>
      <p:pic>
        <p:nvPicPr>
          <p:cNvPr id="1026" name="Picture 2" descr="Презентации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62" y="2596576"/>
            <a:ext cx="2352098" cy="23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618" y="796825"/>
            <a:ext cx="2962275" cy="1543050"/>
          </a:xfrm>
          <a:prstGeom prst="rect">
            <a:avLst/>
          </a:prstGeom>
        </p:spPr>
      </p:pic>
      <p:sp>
        <p:nvSpPr>
          <p:cNvPr id="5" name="AutoShape 6" descr="3d человечки картинки, стоковые фото 3d человечки | Depositphotos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600202" y="1066800"/>
            <a:ext cx="6325219" cy="8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800" b="1" dirty="0"/>
              <a:t>Да, но есть условия</a:t>
            </a:r>
            <a:br>
              <a:rPr lang="ru-RU" sz="4800" b="1" dirty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9987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78" y="1289772"/>
            <a:ext cx="2909022" cy="22881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9652" y="1872733"/>
            <a:ext cx="5120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умением сотрудничать,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26" y="2847974"/>
            <a:ext cx="2434937" cy="22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22" y="2269978"/>
            <a:ext cx="3724477" cy="2694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9926" y="1080656"/>
            <a:ext cx="10183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взаимодействовать в команде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28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29" y="2743200"/>
            <a:ext cx="3393571" cy="2161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3699" y="1230866"/>
            <a:ext cx="9414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неформальное лидерство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999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2473" y="1066801"/>
            <a:ext cx="47382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Запреты в ситуации общения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Так говорить нельзя</a:t>
            </a:r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Сто </a:t>
            </a:r>
            <a:r>
              <a:rPr lang="ru-RU" sz="2000" dirty="0"/>
              <a:t>раз тебе повторять, что ли?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Тысячу </a:t>
            </a:r>
            <a:r>
              <a:rPr lang="ru-RU" sz="2000" dirty="0"/>
              <a:t>раз уже сказано...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Каждый день одно и то же.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Вечно ты всех перебиваешь!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Ты </a:t>
            </a:r>
            <a:r>
              <a:rPr lang="ru-RU" sz="2000" dirty="0"/>
              <a:t>всегда так...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Ты можешь хоть раз промолчать?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Никогда не сделаешь то, что надо!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Все люди как люди, а ты...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Всюду свой нос суешь</a:t>
            </a:r>
            <a:r>
              <a:rPr lang="ru-RU" sz="2400" dirty="0"/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7527" y="789709"/>
            <a:ext cx="534785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Общие правила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бесконфликтного </a:t>
            </a:r>
            <a:r>
              <a:rPr lang="ru-RU" sz="2400" b="1" dirty="0" smtClean="0">
                <a:solidFill>
                  <a:srgbClr val="00B050"/>
                </a:solidFill>
              </a:rPr>
              <a:t>поведения</a:t>
            </a:r>
            <a:endParaRPr lang="ru-RU" sz="24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Проявляйте </a:t>
            </a:r>
            <a:r>
              <a:rPr lang="ru-RU" sz="2400" dirty="0"/>
              <a:t>дружелюбное отношение и оптимизм.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Принимайте собеседника таким, каков он есть.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Подчеркивайте </a:t>
            </a:r>
            <a:r>
              <a:rPr lang="ru-RU" sz="2400" dirty="0"/>
              <a:t>значимость собеседника, будьте щедрее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на похвалу.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Не </a:t>
            </a:r>
            <a:r>
              <a:rPr lang="ru-RU" sz="2400" dirty="0"/>
              <a:t>вспоминайте плохого.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Не </a:t>
            </a:r>
            <a:r>
              <a:rPr lang="ru-RU" sz="2400" dirty="0"/>
              <a:t>давайте непрошеных советов.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Объясняйте свое поведение и его причины.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Не спорьте по мелочам.</a:t>
            </a:r>
          </a:p>
          <a:p>
            <a:r>
              <a:rPr lang="ru-RU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46" y="4364182"/>
            <a:ext cx="1507981" cy="1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3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1332</TotalTime>
  <Words>1430</Words>
  <Application>Microsoft Office PowerPoint</Application>
  <PresentationFormat>Широкоэкранный</PresentationFormat>
  <Paragraphs>142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</vt:lpstr>
      <vt:lpstr>Общение</vt:lpstr>
      <vt:lpstr>Конфликт</vt:lpstr>
      <vt:lpstr>А возможно бесконфликтное общение? </vt:lpstr>
      <vt:lpstr>Да, но есть условия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3 основных подхода в разрешении споров </vt:lpstr>
      <vt:lpstr>Второй подход «Закон превыше»</vt:lpstr>
      <vt:lpstr>Третий подход «Что ты хочешь?»– разрешение спора с позиции интересов</vt:lpstr>
      <vt:lpstr>Медиация – это не медитация</vt:lpstr>
      <vt:lpstr>Медиация – это беседа, которая имеет определённую структуру, принципы и правила.</vt:lpstr>
      <vt:lpstr>Медиация - уверенность в успехе!</vt:lpstr>
      <vt:lpstr>Презентация PowerPoint</vt:lpstr>
      <vt:lpstr>ТОП-5 причин  отдать предпочтение медиации</vt:lpstr>
      <vt:lpstr>Практикум</vt:lpstr>
      <vt:lpstr>Нельзя сказать, что есть худший или лучший способ разрешения спора, при этом нельзя утверждать, что есть и универсальный. </vt:lpstr>
      <vt:lpstr>Залог успеха, здравый смысл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Разумное поведение в конфликтной ситуации</dc:title>
  <dc:creator>Admin</dc:creator>
  <cp:lastModifiedBy>Admin</cp:lastModifiedBy>
  <cp:revision>71</cp:revision>
  <dcterms:created xsi:type="dcterms:W3CDTF">2021-10-12T08:30:04Z</dcterms:created>
  <dcterms:modified xsi:type="dcterms:W3CDTF">2022-03-03T06:37:36Z</dcterms:modified>
</cp:coreProperties>
</file>