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56" r:id="rId3"/>
    <p:sldId id="257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62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7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10ED-26FE-4269-A52B-F32C9A72FD66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D5FC8-3D74-4E77-ABCA-5990A45A86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558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10ED-26FE-4269-A52B-F32C9A72FD66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D5FC8-3D74-4E77-ABCA-5990A45A86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39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10ED-26FE-4269-A52B-F32C9A72FD66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D5FC8-3D74-4E77-ABCA-5990A45A8637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41986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10ED-26FE-4269-A52B-F32C9A72FD66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D5FC8-3D74-4E77-ABCA-5990A45A86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074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10ED-26FE-4269-A52B-F32C9A72FD66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D5FC8-3D74-4E77-ABCA-5990A45A863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26804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10ED-26FE-4269-A52B-F32C9A72FD66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D5FC8-3D74-4E77-ABCA-5990A45A86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1532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10ED-26FE-4269-A52B-F32C9A72FD66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D5FC8-3D74-4E77-ABCA-5990A45A86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7554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10ED-26FE-4269-A52B-F32C9A72FD66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D5FC8-3D74-4E77-ABCA-5990A45A86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286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10ED-26FE-4269-A52B-F32C9A72FD66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D5FC8-3D74-4E77-ABCA-5990A45A86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882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10ED-26FE-4269-A52B-F32C9A72FD66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D5FC8-3D74-4E77-ABCA-5990A45A86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17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10ED-26FE-4269-A52B-F32C9A72FD66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D5FC8-3D74-4E77-ABCA-5990A45A86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920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10ED-26FE-4269-A52B-F32C9A72FD66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D5FC8-3D74-4E77-ABCA-5990A45A86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111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10ED-26FE-4269-A52B-F32C9A72FD66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D5FC8-3D74-4E77-ABCA-5990A45A86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031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10ED-26FE-4269-A52B-F32C9A72FD66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D5FC8-3D74-4E77-ABCA-5990A45A86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536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10ED-26FE-4269-A52B-F32C9A72FD66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D5FC8-3D74-4E77-ABCA-5990A45A86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105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10ED-26FE-4269-A52B-F32C9A72FD66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D5FC8-3D74-4E77-ABCA-5990A45A86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070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310ED-26FE-4269-A52B-F32C9A72FD66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DFD5FC8-3D74-4E77-ABCA-5990A45A86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948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E05692-ACF3-4EC5-B6B7-7B1C82496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894" y="2840982"/>
            <a:ext cx="10768124" cy="648992"/>
          </a:xfrm>
        </p:spPr>
        <p:txBody>
          <a:bodyPr>
            <a:normAutofit fontScale="90000"/>
          </a:bodyPr>
          <a:lstStyle/>
          <a:p>
            <a:r>
              <a:rPr lang="ru-RU" sz="5300" dirty="0"/>
              <a:t>Ведется </a:t>
            </a:r>
            <a:r>
              <a:rPr lang="ru-RU" sz="5300" dirty="0" smtClean="0"/>
              <a:t>набор детей на </a:t>
            </a:r>
            <a:r>
              <a:rPr lang="ru-RU" sz="5300" dirty="0" smtClean="0"/>
              <a:t>обучение в </a:t>
            </a:r>
            <a:r>
              <a:rPr lang="ru-RU" sz="5300" dirty="0" smtClean="0"/>
              <a:t>детские </a:t>
            </a:r>
            <a:r>
              <a:rPr lang="ru-RU" sz="5300" dirty="0" smtClean="0"/>
              <a:t>объединения </a:t>
            </a:r>
            <a:r>
              <a:rPr lang="ru-RU" sz="4000" dirty="0" smtClean="0"/>
              <a:t>на 2023-2024 </a:t>
            </a:r>
            <a:r>
              <a:rPr lang="ru-RU" sz="4000" dirty="0" err="1" smtClean="0"/>
              <a:t>уч.г</a:t>
            </a:r>
            <a:r>
              <a:rPr lang="ru-RU" sz="2700" dirty="0" smtClean="0"/>
              <a:t>: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dirty="0" smtClean="0"/>
              <a:t> - </a:t>
            </a:r>
            <a:r>
              <a:rPr lang="ru-RU" dirty="0"/>
              <a:t>Творческая мастерская</a:t>
            </a:r>
            <a:br>
              <a:rPr lang="ru-RU" dirty="0"/>
            </a:br>
            <a:r>
              <a:rPr lang="ru-RU" dirty="0"/>
              <a:t> - Мир туризма и скалолазания</a:t>
            </a:r>
            <a:br>
              <a:rPr lang="ru-RU" dirty="0"/>
            </a:br>
            <a:r>
              <a:rPr lang="ru-RU" dirty="0"/>
              <a:t> - Мир танца</a:t>
            </a:r>
            <a:br>
              <a:rPr lang="ru-RU" dirty="0"/>
            </a:br>
            <a:r>
              <a:rPr lang="ru-RU" dirty="0"/>
              <a:t> - </a:t>
            </a:r>
            <a:r>
              <a:rPr lang="ru-RU" dirty="0" smtClean="0"/>
              <a:t>Эрудит</a:t>
            </a:r>
            <a:br>
              <a:rPr lang="ru-RU" dirty="0" smtClean="0"/>
            </a:br>
            <a:r>
              <a:rPr lang="ru-RU" dirty="0" smtClean="0"/>
              <a:t> - Диалог. Искусство общения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F2A02E-4E51-4D23-9DD0-FDB51A025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3" y="0"/>
            <a:ext cx="12174767" cy="28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60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1539" y="224135"/>
            <a:ext cx="693837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Диалог. Искусство общения</a:t>
            </a:r>
            <a:endParaRPr lang="ru-RU" sz="3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3346" y="1046187"/>
            <a:ext cx="659476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2"/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     Дополнительная общеобразовательная программа социально-гуманитарной направленности. </a:t>
            </a:r>
          </a:p>
          <a:p>
            <a:r>
              <a:rPr lang="ru-RU" sz="2400" dirty="0">
                <a:solidFill>
                  <a:schemeClr val="accent2"/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ru-RU" sz="2400" dirty="0" smtClean="0">
                <a:solidFill>
                  <a:schemeClr val="accent2"/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    Цель программы - познакомить </a:t>
            </a:r>
            <a:r>
              <a:rPr lang="ru-RU" sz="2400" dirty="0">
                <a:solidFill>
                  <a:schemeClr val="accent2"/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с </a:t>
            </a:r>
            <a:r>
              <a:rPr lang="ru-RU" sz="2400" dirty="0" smtClean="0">
                <a:solidFill>
                  <a:schemeClr val="accent2"/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принципами </a:t>
            </a:r>
            <a:r>
              <a:rPr lang="ru-RU" sz="2400" dirty="0">
                <a:solidFill>
                  <a:schemeClr val="accent2"/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ораторского искусства, коммуникации и лидерства; </a:t>
            </a:r>
            <a:r>
              <a:rPr lang="ru-RU" sz="2400" dirty="0" smtClean="0">
                <a:solidFill>
                  <a:schemeClr val="accent2"/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помочь </a:t>
            </a:r>
            <a:r>
              <a:rPr lang="ru-RU" sz="2400" dirty="0">
                <a:solidFill>
                  <a:schemeClr val="accent2"/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преодолеть страх перед публичными выступлениями и обрести уверенность в своих силах; </a:t>
            </a:r>
            <a:r>
              <a:rPr lang="ru-RU" sz="2400" dirty="0" smtClean="0">
                <a:solidFill>
                  <a:schemeClr val="accent2"/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научить </a:t>
            </a:r>
            <a:r>
              <a:rPr lang="ru-RU" sz="2400" dirty="0">
                <a:solidFill>
                  <a:schemeClr val="accent2"/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привлекать внимание своей речью и вести за собой людей средствами экскурсионной </a:t>
            </a:r>
            <a:r>
              <a:rPr lang="ru-RU" sz="2400" dirty="0" smtClean="0">
                <a:solidFill>
                  <a:schemeClr val="accent2"/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деятельности</a:t>
            </a:r>
            <a:endParaRPr lang="ru-RU" sz="2400" dirty="0" smtClean="0">
              <a:solidFill>
                <a:schemeClr val="accent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dirty="0">
              <a:solidFill>
                <a:schemeClr val="accent2"/>
              </a:solidFill>
            </a:endParaRPr>
          </a:p>
          <a:p>
            <a:r>
              <a:rPr lang="ru-RU" sz="2400" dirty="0" smtClean="0">
                <a:solidFill>
                  <a:schemeClr val="accent2"/>
                </a:solidFill>
              </a:rPr>
              <a:t>    Руководитель объединения: </a:t>
            </a:r>
          </a:p>
          <a:p>
            <a:r>
              <a:rPr lang="ru-RU" sz="2400" dirty="0">
                <a:solidFill>
                  <a:schemeClr val="accent2"/>
                </a:solidFill>
              </a:rPr>
              <a:t> </a:t>
            </a:r>
            <a:r>
              <a:rPr lang="ru-RU" sz="2400" dirty="0" smtClean="0">
                <a:solidFill>
                  <a:schemeClr val="accent2"/>
                </a:solidFill>
              </a:rPr>
              <a:t>                    Боженко Наталья Анатольевна</a:t>
            </a:r>
            <a:endParaRPr lang="ru-RU" sz="2400" dirty="0">
              <a:solidFill>
                <a:schemeClr val="accent2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" t="15219" r="6465" b="14209"/>
          <a:stretch/>
        </p:blipFill>
        <p:spPr>
          <a:xfrm>
            <a:off x="6964218" y="1136073"/>
            <a:ext cx="4789987" cy="432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79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22" y="210127"/>
            <a:ext cx="4655133" cy="3225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22" y="3435927"/>
            <a:ext cx="4655133" cy="3225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210126"/>
            <a:ext cx="4793672" cy="645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8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8159812"/>
              </p:ext>
            </p:extLst>
          </p:nvPr>
        </p:nvGraphicFramePr>
        <p:xfrm>
          <a:off x="629878" y="1200725"/>
          <a:ext cx="10462994" cy="5193699"/>
        </p:xfrm>
        <a:graphic>
          <a:graphicData uri="http://schemas.openxmlformats.org/drawingml/2006/table">
            <a:tbl>
              <a:tblPr firstRow="1" firstCol="1" bandRow="1"/>
              <a:tblGrid>
                <a:gridCol w="1790049">
                  <a:extLst>
                    <a:ext uri="{9D8B030D-6E8A-4147-A177-3AD203B41FA5}">
                      <a16:colId xmlns:a16="http://schemas.microsoft.com/office/drawing/2014/main" val="3984127691"/>
                    </a:ext>
                  </a:extLst>
                </a:gridCol>
                <a:gridCol w="1181197">
                  <a:extLst>
                    <a:ext uri="{9D8B030D-6E8A-4147-A177-3AD203B41FA5}">
                      <a16:colId xmlns:a16="http://schemas.microsoft.com/office/drawing/2014/main" val="1829696438"/>
                    </a:ext>
                  </a:extLst>
                </a:gridCol>
                <a:gridCol w="1083785">
                  <a:extLst>
                    <a:ext uri="{9D8B030D-6E8A-4147-A177-3AD203B41FA5}">
                      <a16:colId xmlns:a16="http://schemas.microsoft.com/office/drawing/2014/main" val="3580003709"/>
                    </a:ext>
                  </a:extLst>
                </a:gridCol>
                <a:gridCol w="1208280">
                  <a:extLst>
                    <a:ext uri="{9D8B030D-6E8A-4147-A177-3AD203B41FA5}">
                      <a16:colId xmlns:a16="http://schemas.microsoft.com/office/drawing/2014/main" val="3796186319"/>
                    </a:ext>
                  </a:extLst>
                </a:gridCol>
                <a:gridCol w="1208280">
                  <a:extLst>
                    <a:ext uri="{9D8B030D-6E8A-4147-A177-3AD203B41FA5}">
                      <a16:colId xmlns:a16="http://schemas.microsoft.com/office/drawing/2014/main" val="435621936"/>
                    </a:ext>
                  </a:extLst>
                </a:gridCol>
                <a:gridCol w="1147417">
                  <a:extLst>
                    <a:ext uri="{9D8B030D-6E8A-4147-A177-3AD203B41FA5}">
                      <a16:colId xmlns:a16="http://schemas.microsoft.com/office/drawing/2014/main" val="2041693622"/>
                    </a:ext>
                  </a:extLst>
                </a:gridCol>
                <a:gridCol w="1421993">
                  <a:extLst>
                    <a:ext uri="{9D8B030D-6E8A-4147-A177-3AD203B41FA5}">
                      <a16:colId xmlns:a16="http://schemas.microsoft.com/office/drawing/2014/main" val="3588459988"/>
                    </a:ext>
                  </a:extLst>
                </a:gridCol>
                <a:gridCol w="1421993">
                  <a:extLst>
                    <a:ext uri="{9D8B030D-6E8A-4147-A177-3AD203B41FA5}">
                      <a16:colId xmlns:a16="http://schemas.microsoft.com/office/drawing/2014/main" val="1253447978"/>
                    </a:ext>
                  </a:extLst>
                </a:gridCol>
              </a:tblGrid>
              <a:tr h="9071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НАЗВАНИЕ ОБЪЕДИНЕНИЯ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ФИО педагога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ПОНЕДЕЛЬНИК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ВТОРНИК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ЧЕТВЕРГ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ПЯТНИЦА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СУББОТА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ВОСКРЕСЕНЬЕ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0391384"/>
                  </a:ext>
                </a:extLst>
              </a:tr>
              <a:tr h="218290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«Мир туризма и скалолазания»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Бабяк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В.А.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13.00-14.45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13.00-14.45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9.00-10.45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434582"/>
                  </a:ext>
                </a:extLst>
              </a:tr>
              <a:tr h="2182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15.00-16.45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15.00-16.45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11.00-12.45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0229704"/>
                  </a:ext>
                </a:extLst>
              </a:tr>
              <a:tr h="2409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17.00-18.45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17.00-18.45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13.00-14.45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4684072"/>
                  </a:ext>
                </a:extLst>
              </a:tr>
              <a:tr h="219407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«Диалог. Искусство общения»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Боженко Н.А.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13.00-14.45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9.00-10.45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9.00-10.45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361705"/>
                  </a:ext>
                </a:extLst>
              </a:tr>
              <a:tr h="2211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15.00-16.45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11.00-12.45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11.00-12.45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2203599"/>
                  </a:ext>
                </a:extLst>
              </a:tr>
              <a:tr h="4666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17.00-18.45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13.00-14.45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13.00-14.45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9397240"/>
                  </a:ext>
                </a:extLst>
              </a:tr>
              <a:tr h="218290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Эрудит»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Карачунова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Г.Э.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14.30-15.15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14.30-15.15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14.30-15.15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1038691"/>
                  </a:ext>
                </a:extLst>
              </a:tr>
              <a:tr h="2537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15.30-16.15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15.30-16.15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15.30-16.15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6601281"/>
                  </a:ext>
                </a:extLst>
              </a:tr>
              <a:tr h="2883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16.30-17.15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16.30-17.15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16.30-17.15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4341993"/>
                  </a:ext>
                </a:extLst>
              </a:tr>
              <a:tr h="218290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«Творческая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мастерская»</a:t>
                      </a:r>
                      <a:endParaRPr lang="ru-RU" sz="1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Клюшникова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М.В.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13.00-14.45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10.00-11.45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10.00-11.45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0920190"/>
                  </a:ext>
                </a:extLst>
              </a:tr>
              <a:tr h="2182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15.00-16.45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12.00-13.45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12.00-13.45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3125473"/>
                  </a:ext>
                </a:extLst>
              </a:tr>
              <a:tr h="4706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17.00-18.45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14.00-15.45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14.00-15.45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2535675"/>
                  </a:ext>
                </a:extLst>
              </a:tr>
              <a:tr h="218290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Мир танца»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Сайфуллаева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А.Н.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14.00-14.45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10.00-11.45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8682497"/>
                  </a:ext>
                </a:extLst>
              </a:tr>
              <a:tr h="2182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15.00-15.45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12.00-13.45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9724838"/>
                  </a:ext>
                </a:extLst>
              </a:tr>
              <a:tr h="5115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16.00-16.45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14.00-15.45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0" marR="65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540467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475680" y="381153"/>
            <a:ext cx="85571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Расписание работы объединений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51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7345" y="852208"/>
            <a:ext cx="85298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СПАСИБО ЗА ВНИМАНИЕ!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0036"/>
            <a:ext cx="12108873" cy="284098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17139" y="5221160"/>
            <a:ext cx="767031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</a:t>
            </a:r>
            <a:r>
              <a:rPr lang="ru-RU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.Соколиное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615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90935-E1FD-4E7C-9709-69D48C2669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14720" y="2432821"/>
            <a:ext cx="9685177" cy="2903576"/>
          </a:xfrm>
        </p:spPr>
        <p:txBody>
          <a:bodyPr/>
          <a:lstStyle/>
          <a:p>
            <a:pPr algn="ctr"/>
            <a:r>
              <a:rPr lang="ru-RU" sz="8000" dirty="0"/>
              <a:t>Мир туризма и        скалолазания</a:t>
            </a:r>
            <a:r>
              <a:rPr lang="ru-RU" sz="9600" dirty="0"/>
              <a:t/>
            </a:r>
            <a:br>
              <a:rPr lang="ru-RU" sz="9600" dirty="0"/>
            </a:br>
            <a:r>
              <a:rPr lang="ru-RU" sz="9600" dirty="0"/>
              <a:t/>
            </a:r>
            <a:br>
              <a:rPr lang="ru-RU" sz="9600" dirty="0"/>
            </a:br>
            <a:endParaRPr lang="ru-RU" sz="9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E6F4B6-E5FE-44B3-BACB-080C6D397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66" y="2778843"/>
            <a:ext cx="2992470" cy="399518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4E7E8A-5EE4-4400-9D91-732476268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4602" y="170874"/>
            <a:ext cx="3254962" cy="28738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F40B9B-0574-4A22-8FCD-D313AE62E39E}"/>
              </a:ext>
            </a:extLst>
          </p:cNvPr>
          <p:cNvSpPr txBox="1"/>
          <p:nvPr/>
        </p:nvSpPr>
        <p:spPr>
          <a:xfrm>
            <a:off x="3426836" y="2468110"/>
            <a:ext cx="822945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92D050"/>
                </a:solidFill>
              </a:rPr>
              <a:t>Программа туристско-краеведческой </a:t>
            </a:r>
            <a:endParaRPr lang="ru-RU" dirty="0" smtClean="0">
              <a:solidFill>
                <a:srgbClr val="92D050"/>
              </a:solidFill>
            </a:endParaRPr>
          </a:p>
          <a:p>
            <a:endParaRPr lang="ru-RU" dirty="0">
              <a:solidFill>
                <a:srgbClr val="92D050"/>
              </a:solidFill>
            </a:endParaRPr>
          </a:p>
          <a:p>
            <a:r>
              <a:rPr lang="ru-RU" dirty="0" smtClean="0">
                <a:solidFill>
                  <a:srgbClr val="92D050"/>
                </a:solidFill>
              </a:rPr>
              <a:t>направленности </a:t>
            </a:r>
            <a:r>
              <a:rPr lang="ru-RU" dirty="0">
                <a:solidFill>
                  <a:srgbClr val="92D050"/>
                </a:solidFill>
              </a:rPr>
              <a:t>и </a:t>
            </a:r>
            <a:r>
              <a:rPr lang="ru-RU" dirty="0" smtClean="0">
                <a:solidFill>
                  <a:srgbClr val="92D050"/>
                </a:solidFill>
              </a:rPr>
              <a:t>нацелена </a:t>
            </a:r>
            <a:r>
              <a:rPr lang="ru-RU" dirty="0">
                <a:solidFill>
                  <a:srgbClr val="92D050"/>
                </a:solidFill>
              </a:rPr>
              <a:t>на физическое и духовное развитие </a:t>
            </a:r>
            <a:endParaRPr lang="ru-RU" dirty="0" smtClean="0">
              <a:solidFill>
                <a:srgbClr val="92D050"/>
              </a:solidFill>
            </a:endParaRPr>
          </a:p>
          <a:p>
            <a:endParaRPr lang="ru-RU" dirty="0">
              <a:solidFill>
                <a:srgbClr val="92D050"/>
              </a:solidFill>
            </a:endParaRPr>
          </a:p>
          <a:p>
            <a:r>
              <a:rPr lang="ru-RU" dirty="0" smtClean="0">
                <a:solidFill>
                  <a:srgbClr val="92D050"/>
                </a:solidFill>
              </a:rPr>
              <a:t>обучающихся</a:t>
            </a:r>
            <a:r>
              <a:rPr lang="ru-RU" dirty="0">
                <a:solidFill>
                  <a:srgbClr val="92D050"/>
                </a:solidFill>
              </a:rPr>
              <a:t>. Программа рассчитана на учебный год. </a:t>
            </a:r>
            <a:endParaRPr lang="ru-RU" dirty="0" smtClean="0">
              <a:solidFill>
                <a:srgbClr val="92D050"/>
              </a:solidFill>
            </a:endParaRPr>
          </a:p>
          <a:p>
            <a:endParaRPr lang="ru-RU" dirty="0">
              <a:solidFill>
                <a:srgbClr val="92D050"/>
              </a:solidFill>
            </a:endParaRPr>
          </a:p>
          <a:p>
            <a:r>
              <a:rPr lang="ru-RU" dirty="0" smtClean="0">
                <a:solidFill>
                  <a:srgbClr val="92D050"/>
                </a:solidFill>
              </a:rPr>
              <a:t>Предназначена </a:t>
            </a:r>
            <a:r>
              <a:rPr lang="ru-RU" dirty="0">
                <a:solidFill>
                  <a:srgbClr val="92D050"/>
                </a:solidFill>
              </a:rPr>
              <a:t>для обучающихся 6-17 лет и не требует </a:t>
            </a:r>
            <a:r>
              <a:rPr lang="ru-RU" dirty="0" smtClean="0">
                <a:solidFill>
                  <a:srgbClr val="92D050"/>
                </a:solidFill>
              </a:rPr>
              <a:t>наличия </a:t>
            </a:r>
          </a:p>
          <a:p>
            <a:endParaRPr lang="ru-RU" dirty="0">
              <a:solidFill>
                <a:srgbClr val="92D050"/>
              </a:solidFill>
            </a:endParaRPr>
          </a:p>
          <a:p>
            <a:r>
              <a:rPr lang="ru-RU" dirty="0" smtClean="0">
                <a:solidFill>
                  <a:srgbClr val="92D050"/>
                </a:solidFill>
              </a:rPr>
              <a:t>специальных </a:t>
            </a:r>
            <a:r>
              <a:rPr lang="ru-RU" dirty="0">
                <a:solidFill>
                  <a:srgbClr val="92D050"/>
                </a:solidFill>
              </a:rPr>
              <a:t>способностей и навыков</a:t>
            </a:r>
            <a:r>
              <a:rPr lang="ru-RU" dirty="0" smtClean="0">
                <a:solidFill>
                  <a:srgbClr val="92D050"/>
                </a:solidFill>
              </a:rPr>
              <a:t>.</a:t>
            </a:r>
          </a:p>
          <a:p>
            <a:r>
              <a:rPr lang="ru-RU" dirty="0">
                <a:solidFill>
                  <a:srgbClr val="92D050"/>
                </a:solidFill>
              </a:rPr>
              <a:t/>
            </a:r>
            <a:br>
              <a:rPr lang="ru-RU" dirty="0">
                <a:solidFill>
                  <a:srgbClr val="92D050"/>
                </a:solidFill>
              </a:rPr>
            </a:br>
            <a:endParaRPr lang="ru-RU" dirty="0">
              <a:solidFill>
                <a:srgbClr val="92D050"/>
              </a:solidFill>
            </a:endParaRPr>
          </a:p>
          <a:p>
            <a:r>
              <a:rPr lang="ru-RU" dirty="0" smtClean="0">
                <a:solidFill>
                  <a:srgbClr val="92D050"/>
                </a:solidFill>
              </a:rPr>
              <a:t>Руководитель объединения:</a:t>
            </a:r>
          </a:p>
          <a:p>
            <a:r>
              <a:rPr lang="ru-RU" dirty="0">
                <a:solidFill>
                  <a:srgbClr val="92D050"/>
                </a:solidFill>
              </a:rPr>
              <a:t/>
            </a:r>
            <a:br>
              <a:rPr lang="ru-RU" dirty="0">
                <a:solidFill>
                  <a:srgbClr val="92D050"/>
                </a:solidFill>
              </a:rPr>
            </a:br>
            <a:r>
              <a:rPr lang="ru-RU" dirty="0">
                <a:solidFill>
                  <a:srgbClr val="92D050"/>
                </a:solidFill>
              </a:rPr>
              <a:t> </a:t>
            </a:r>
            <a:r>
              <a:rPr lang="ru-RU" dirty="0" smtClean="0">
                <a:solidFill>
                  <a:srgbClr val="92D050"/>
                </a:solidFill>
              </a:rPr>
              <a:t>                        </a:t>
            </a:r>
            <a:r>
              <a:rPr lang="ru-RU" dirty="0" err="1" smtClean="0">
                <a:solidFill>
                  <a:srgbClr val="92D050"/>
                </a:solidFill>
              </a:rPr>
              <a:t>Бабяк</a:t>
            </a:r>
            <a:r>
              <a:rPr lang="ru-RU" dirty="0" smtClean="0">
                <a:solidFill>
                  <a:srgbClr val="92D050"/>
                </a:solidFill>
              </a:rPr>
              <a:t> </a:t>
            </a:r>
            <a:r>
              <a:rPr lang="ru-RU" dirty="0">
                <a:solidFill>
                  <a:srgbClr val="92D050"/>
                </a:solidFill>
              </a:rPr>
              <a:t>Василий Андреевич</a:t>
            </a:r>
          </a:p>
        </p:txBody>
      </p:sp>
    </p:spTree>
    <p:extLst>
      <p:ext uri="{BB962C8B-B14F-4D97-AF65-F5344CB8AC3E}">
        <p14:creationId xmlns:p14="http://schemas.microsoft.com/office/powerpoint/2010/main" val="96807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68D357-4F34-4E3A-AF3B-6748EA8CCD2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09206" cy="350830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37ACBA5-2113-4A69-9491-80D155C1C3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7" b="565"/>
          <a:stretch/>
        </p:blipFill>
        <p:spPr>
          <a:xfrm>
            <a:off x="2709206" y="1"/>
            <a:ext cx="5475957" cy="35192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B24CB0B-4AC3-4B3B-A3F5-152B8D2041E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8309"/>
            <a:ext cx="2599618" cy="337118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F4F86D1-DC13-465B-A9AB-249961BF0F4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618" y="3544228"/>
            <a:ext cx="5666191" cy="333526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5D26195-345A-41DD-B071-552987C595B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163" y="0"/>
            <a:ext cx="400683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4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986890-4AF0-475F-A9A5-559D256DD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681" y="96253"/>
            <a:ext cx="8596668" cy="1320800"/>
          </a:xfrm>
        </p:spPr>
        <p:txBody>
          <a:bodyPr>
            <a:normAutofit/>
          </a:bodyPr>
          <a:lstStyle/>
          <a:p>
            <a:r>
              <a:rPr lang="ru-RU" sz="6000" dirty="0"/>
              <a:t>Эрудит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65E11E-24FC-4CE9-BDF0-BFBC7A0AC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591" y="1189789"/>
            <a:ext cx="5932500" cy="474044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92D050"/>
                </a:solidFill>
              </a:rPr>
              <a:t>     Дополнительная </a:t>
            </a:r>
            <a:r>
              <a:rPr lang="ru-RU" dirty="0">
                <a:solidFill>
                  <a:srgbClr val="92D050"/>
                </a:solidFill>
              </a:rPr>
              <a:t>образовательная </a:t>
            </a:r>
            <a:endParaRPr lang="ru-RU" dirty="0" smtClean="0">
              <a:solidFill>
                <a:srgbClr val="92D050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92D050"/>
                </a:solidFill>
              </a:rPr>
              <a:t>общеразвивающая </a:t>
            </a:r>
            <a:r>
              <a:rPr lang="ru-RU" dirty="0">
                <a:solidFill>
                  <a:srgbClr val="92D050"/>
                </a:solidFill>
              </a:rPr>
              <a:t>программа </a:t>
            </a:r>
            <a:r>
              <a:rPr lang="ru-RU" dirty="0" smtClean="0">
                <a:solidFill>
                  <a:srgbClr val="92D050"/>
                </a:solidFill>
              </a:rPr>
              <a:t>имеет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92D050"/>
                </a:solidFill>
              </a:rPr>
              <a:t>естественнонаучную </a:t>
            </a:r>
            <a:r>
              <a:rPr lang="ru-RU" dirty="0">
                <a:solidFill>
                  <a:srgbClr val="92D050"/>
                </a:solidFill>
              </a:rPr>
              <a:t>направленность и реализуется </a:t>
            </a:r>
            <a:r>
              <a:rPr lang="ru-RU" dirty="0" smtClean="0">
                <a:solidFill>
                  <a:srgbClr val="92D050"/>
                </a:solidFill>
              </a:rPr>
              <a:t>в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92D050"/>
                </a:solidFill>
              </a:rPr>
              <a:t> </a:t>
            </a:r>
            <a:r>
              <a:rPr lang="ru-RU" dirty="0">
                <a:solidFill>
                  <a:srgbClr val="92D050"/>
                </a:solidFill>
              </a:rPr>
              <a:t>рамках регионального проекта «Успех каждого </a:t>
            </a:r>
            <a:endParaRPr lang="ru-RU" dirty="0" smtClean="0">
              <a:solidFill>
                <a:srgbClr val="92D050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92D050"/>
                </a:solidFill>
              </a:rPr>
              <a:t>ребёнка</a:t>
            </a:r>
            <a:r>
              <a:rPr lang="ru-RU" dirty="0">
                <a:solidFill>
                  <a:srgbClr val="92D050"/>
                </a:solidFill>
              </a:rPr>
              <a:t>». </a:t>
            </a:r>
            <a:endParaRPr lang="ru-RU" dirty="0" smtClean="0">
              <a:solidFill>
                <a:srgbClr val="92D050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92D050"/>
                </a:solidFill>
              </a:rPr>
              <a:t> </a:t>
            </a:r>
            <a:r>
              <a:rPr lang="ru-RU" dirty="0" smtClean="0">
                <a:solidFill>
                  <a:srgbClr val="92D050"/>
                </a:solidFill>
              </a:rPr>
              <a:t>    Программа </a:t>
            </a:r>
            <a:r>
              <a:rPr lang="ru-RU" dirty="0">
                <a:solidFill>
                  <a:srgbClr val="92D050"/>
                </a:solidFill>
              </a:rPr>
              <a:t>направлена на развитие </a:t>
            </a:r>
            <a:endParaRPr lang="ru-RU" dirty="0" smtClean="0">
              <a:solidFill>
                <a:srgbClr val="92D050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92D050"/>
                </a:solidFill>
              </a:rPr>
              <a:t>интеллектуальной </a:t>
            </a:r>
            <a:r>
              <a:rPr lang="ru-RU" dirty="0">
                <a:solidFill>
                  <a:srgbClr val="92D050"/>
                </a:solidFill>
              </a:rPr>
              <a:t>активности, формирование </a:t>
            </a:r>
            <a:endParaRPr lang="ru-RU" dirty="0" smtClean="0">
              <a:solidFill>
                <a:srgbClr val="92D050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92D050"/>
                </a:solidFill>
              </a:rPr>
              <a:t>потребности </a:t>
            </a:r>
            <a:r>
              <a:rPr lang="ru-RU" dirty="0">
                <a:solidFill>
                  <a:srgbClr val="92D050"/>
                </a:solidFill>
              </a:rPr>
              <a:t>в самостоятельном приобретении </a:t>
            </a:r>
            <a:endParaRPr lang="ru-RU" dirty="0" smtClean="0">
              <a:solidFill>
                <a:srgbClr val="92D050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92D050"/>
                </a:solidFill>
              </a:rPr>
              <a:t>знаний.</a:t>
            </a:r>
          </a:p>
          <a:p>
            <a:endParaRPr lang="ru-RU" dirty="0" smtClean="0">
              <a:solidFill>
                <a:srgbClr val="92D05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92D050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92D050"/>
                </a:solidFill>
              </a:rPr>
              <a:t>   Руководитель </a:t>
            </a:r>
            <a:r>
              <a:rPr lang="ru-RU" dirty="0">
                <a:solidFill>
                  <a:srgbClr val="92D050"/>
                </a:solidFill>
              </a:rPr>
              <a:t>объединения: </a:t>
            </a:r>
            <a:endParaRPr lang="ru-RU" dirty="0" smtClean="0">
              <a:solidFill>
                <a:srgbClr val="92D050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92D050"/>
                </a:solidFill>
              </a:rPr>
              <a:t> </a:t>
            </a:r>
            <a:r>
              <a:rPr lang="ru-RU" dirty="0" smtClean="0">
                <a:solidFill>
                  <a:srgbClr val="92D050"/>
                </a:solidFill>
              </a:rPr>
              <a:t>                    </a:t>
            </a:r>
            <a:r>
              <a:rPr lang="ru-RU" dirty="0" err="1" smtClean="0">
                <a:solidFill>
                  <a:srgbClr val="92D050"/>
                </a:solidFill>
              </a:rPr>
              <a:t>Карачунова</a:t>
            </a:r>
            <a:r>
              <a:rPr lang="ru-RU" dirty="0" smtClean="0">
                <a:solidFill>
                  <a:srgbClr val="92D050"/>
                </a:solidFill>
              </a:rPr>
              <a:t> </a:t>
            </a:r>
            <a:r>
              <a:rPr lang="ru-RU" dirty="0">
                <a:solidFill>
                  <a:srgbClr val="92D050"/>
                </a:solidFill>
              </a:rPr>
              <a:t>Гульназ </a:t>
            </a:r>
            <a:r>
              <a:rPr lang="ru-RU" dirty="0" err="1">
                <a:solidFill>
                  <a:srgbClr val="92D050"/>
                </a:solidFill>
              </a:rPr>
              <a:t>Энверовна</a:t>
            </a:r>
            <a:endParaRPr lang="ru-RU" dirty="0">
              <a:solidFill>
                <a:srgbClr val="92D05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BCF1CD-8E32-4500-896C-F2A0A38B8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503" y="871620"/>
            <a:ext cx="5508997" cy="537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45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8ACDB5-091D-47C6-993C-F31533060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306"/>
            <a:ext cx="5116945" cy="66307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F7D12C-E1AD-4DA2-BC66-E6F55A33E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9754" y="93307"/>
            <a:ext cx="3732246" cy="66307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9E2233-3FBD-45C0-9A41-6CFAE6563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378" y="93306"/>
            <a:ext cx="4889241" cy="34084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6CE207-7273-4B5E-A78A-BCF6D210D0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1379" y="3315856"/>
            <a:ext cx="4889240" cy="340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7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E9048C-295F-4054-B06D-1660A0CE1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Творческая мастерская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778987-354F-4129-A1FF-3742ED8FA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84735"/>
            <a:ext cx="6477445" cy="49329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92D050"/>
                </a:solidFill>
              </a:rPr>
              <a:t>       Дополнительная </a:t>
            </a:r>
            <a:r>
              <a:rPr lang="ru-RU" dirty="0">
                <a:solidFill>
                  <a:srgbClr val="92D050"/>
                </a:solidFill>
              </a:rPr>
              <a:t>общеразвивающая </a:t>
            </a:r>
            <a:r>
              <a:rPr lang="ru-RU" dirty="0" smtClean="0">
                <a:solidFill>
                  <a:srgbClr val="92D050"/>
                </a:solidFill>
              </a:rPr>
              <a:t>образовательная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92D050"/>
                </a:solidFill>
              </a:rPr>
              <a:t> программа художественной направленности.</a:t>
            </a:r>
            <a:endParaRPr lang="ru-RU" dirty="0">
              <a:solidFill>
                <a:srgbClr val="92D050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92D050"/>
                </a:solidFill>
              </a:rPr>
              <a:t>Она вводит ребенка в удивительный мир творчества, дает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92D050"/>
                </a:solidFill>
              </a:rPr>
              <a:t> возможность поверить в себя, в свои способности,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92D050"/>
                </a:solidFill>
              </a:rPr>
              <a:t> предусматривает развитие у обучающихся 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92D050"/>
                </a:solidFill>
              </a:rPr>
              <a:t>изобразительных, художественно-конструкторских 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92D050"/>
                </a:solidFill>
              </a:rPr>
              <a:t>способностей, нестандартного мышления, творческой 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92D050"/>
                </a:solidFill>
              </a:rPr>
              <a:t>Индивидуальности.</a:t>
            </a:r>
          </a:p>
          <a:p>
            <a:pPr marL="0" indent="0">
              <a:buNone/>
            </a:pPr>
            <a:endParaRPr lang="ru-RU" dirty="0" smtClean="0">
              <a:solidFill>
                <a:srgbClr val="92D050"/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rgbClr val="92D050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92D050"/>
                </a:solidFill>
              </a:rPr>
              <a:t>      Руководитель объединения : </a:t>
            </a:r>
          </a:p>
          <a:p>
            <a:pPr marL="0" indent="0">
              <a:buNone/>
            </a:pPr>
            <a:r>
              <a:rPr lang="ru-RU" dirty="0">
                <a:solidFill>
                  <a:srgbClr val="92D050"/>
                </a:solidFill>
              </a:rPr>
              <a:t> </a:t>
            </a:r>
            <a:r>
              <a:rPr lang="ru-RU" dirty="0" smtClean="0">
                <a:solidFill>
                  <a:srgbClr val="92D050"/>
                </a:solidFill>
              </a:rPr>
              <a:t>         Клюшникова Мария Викторовна</a:t>
            </a:r>
            <a:endParaRPr lang="ru-RU" dirty="0">
              <a:solidFill>
                <a:srgbClr val="92D05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4E5D76-3300-4025-AC6E-BE649E861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3563" y="195262"/>
            <a:ext cx="4610100" cy="646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99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541A3F-69A3-4EFA-8FC3-50FB42F71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947" y="2767526"/>
            <a:ext cx="8596105" cy="13229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3938C5-C7E8-4FE1-A168-F41D13678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3480318" cy="69233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26B33E8-D925-4B93-B64C-931A0EC27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0319" y="833436"/>
            <a:ext cx="4019550" cy="51911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E82773-9CA6-4A23-B615-07550C6255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9869" y="0"/>
            <a:ext cx="4692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51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EF1993-C1DC-4962-8174-267554B7F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625" y="249382"/>
            <a:ext cx="8596668" cy="1320800"/>
          </a:xfrm>
        </p:spPr>
        <p:txBody>
          <a:bodyPr/>
          <a:lstStyle/>
          <a:p>
            <a:r>
              <a:rPr lang="ru-RU" dirty="0" smtClean="0"/>
              <a:t>    Мир </a:t>
            </a:r>
            <a:r>
              <a:rPr lang="ru-RU" dirty="0"/>
              <a:t>танца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955A38-9E05-42E0-934F-CDB606864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454" y="1006044"/>
            <a:ext cx="10631054" cy="5237738"/>
          </a:xfrm>
        </p:spPr>
        <p:txBody>
          <a:bodyPr>
            <a:normAutofit fontScale="85000" lnSpcReduction="20000"/>
          </a:bodyPr>
          <a:lstStyle/>
          <a:p>
            <a:pPr marL="0" lvl="0" indent="0">
              <a:buClr>
                <a:srgbClr val="90C226"/>
              </a:buClr>
              <a:buNone/>
            </a:pPr>
            <a:r>
              <a:rPr lang="ru-RU" sz="2400" dirty="0" smtClean="0">
                <a:solidFill>
                  <a:srgbClr val="92D050"/>
                </a:solidFill>
              </a:rPr>
              <a:t>        </a:t>
            </a:r>
            <a:r>
              <a:rPr lang="ru-RU" sz="2400" dirty="0" smtClean="0">
                <a:solidFill>
                  <a:schemeClr val="accent1"/>
                </a:solidFill>
              </a:rPr>
              <a:t>Дополнительная </a:t>
            </a:r>
            <a:r>
              <a:rPr lang="ru-RU" sz="2400" dirty="0">
                <a:solidFill>
                  <a:schemeClr val="accent1"/>
                </a:solidFill>
              </a:rPr>
              <a:t>общеразвивающая образовательная </a:t>
            </a:r>
            <a:endParaRPr lang="ru-RU" sz="2400" dirty="0" smtClean="0">
              <a:solidFill>
                <a:schemeClr val="accent1"/>
              </a:solidFill>
            </a:endParaRPr>
          </a:p>
          <a:p>
            <a:pPr marL="0" lvl="0" indent="0">
              <a:buClr>
                <a:srgbClr val="90C226"/>
              </a:buClr>
              <a:buNone/>
            </a:pPr>
            <a:r>
              <a:rPr lang="ru-RU" sz="2400" dirty="0">
                <a:solidFill>
                  <a:schemeClr val="accent1"/>
                </a:solidFill>
              </a:rPr>
              <a:t>п</a:t>
            </a:r>
            <a:r>
              <a:rPr lang="ru-RU" sz="2400" dirty="0" smtClean="0">
                <a:solidFill>
                  <a:schemeClr val="accent1"/>
                </a:solidFill>
              </a:rPr>
              <a:t>рограмма имеет художественную  </a:t>
            </a:r>
            <a:r>
              <a:rPr lang="ru-RU" sz="2400" dirty="0">
                <a:solidFill>
                  <a:schemeClr val="accent1"/>
                </a:solidFill>
              </a:rPr>
              <a:t>направленность.</a:t>
            </a:r>
          </a:p>
          <a:p>
            <a:pPr marL="0" lvl="0" indent="0">
              <a:buClr>
                <a:srgbClr val="90C226"/>
              </a:buClr>
              <a:buNone/>
            </a:pPr>
            <a:r>
              <a:rPr lang="ru-RU" sz="2400" dirty="0">
                <a:solidFill>
                  <a:schemeClr val="accent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Занятия хореографией приобщают ребёнка к миру прекрасного, </a:t>
            </a:r>
            <a:r>
              <a:rPr lang="ru-RU" sz="2400" dirty="0" smtClean="0">
                <a:solidFill>
                  <a:schemeClr val="accent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воспитывают</a:t>
            </a:r>
          </a:p>
          <a:p>
            <a:pPr marL="0" lvl="0" indent="0">
              <a:buClr>
                <a:srgbClr val="90C226"/>
              </a:buClr>
              <a:buNone/>
            </a:pPr>
            <a:r>
              <a:rPr lang="ru-RU" sz="2400" dirty="0" smtClean="0">
                <a:solidFill>
                  <a:schemeClr val="accent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художественный </a:t>
            </a:r>
            <a:r>
              <a:rPr lang="ru-RU" sz="2400" dirty="0">
                <a:solidFill>
                  <a:schemeClr val="accent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вкус. </a:t>
            </a:r>
            <a:endParaRPr lang="ru-RU" sz="2400" dirty="0" smtClean="0">
              <a:solidFill>
                <a:schemeClr val="accent1"/>
              </a:solidFill>
              <a:latin typeface="Trebuchet MS" panose="020B0603020202020204" pitchFamily="34" charset="0"/>
              <a:ea typeface="Times New Roman" panose="02020603050405020304" pitchFamily="18" charset="0"/>
            </a:endParaRPr>
          </a:p>
          <a:p>
            <a:pPr marL="0" lvl="0" indent="0">
              <a:buClr>
                <a:srgbClr val="90C226"/>
              </a:buClr>
              <a:buNone/>
            </a:pPr>
            <a:r>
              <a:rPr lang="ru-RU" sz="2400" dirty="0" smtClean="0">
                <a:solidFill>
                  <a:schemeClr val="accent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Соприкосновение </a:t>
            </a:r>
            <a:r>
              <a:rPr lang="ru-RU" sz="2400" dirty="0">
                <a:solidFill>
                  <a:schemeClr val="accent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с танцем учит </a:t>
            </a:r>
            <a:endParaRPr lang="ru-RU" sz="2400" dirty="0" smtClean="0">
              <a:solidFill>
                <a:schemeClr val="accent1"/>
              </a:solidFill>
              <a:latin typeface="Trebuchet MS" panose="020B0603020202020204" pitchFamily="34" charset="0"/>
              <a:ea typeface="Times New Roman" panose="02020603050405020304" pitchFamily="18" charset="0"/>
            </a:endParaRPr>
          </a:p>
          <a:p>
            <a:pPr marL="0" lvl="0" indent="0">
              <a:buClr>
                <a:srgbClr val="90C226"/>
              </a:buClr>
              <a:buNone/>
            </a:pPr>
            <a:r>
              <a:rPr lang="ru-RU" sz="2400" dirty="0" smtClean="0">
                <a:solidFill>
                  <a:schemeClr val="accent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детей </a:t>
            </a:r>
            <a:r>
              <a:rPr lang="ru-RU" sz="2400" dirty="0">
                <a:solidFill>
                  <a:schemeClr val="accent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слушать, воспринимать, </a:t>
            </a:r>
            <a:endParaRPr lang="ru-RU" sz="2400" dirty="0" smtClean="0">
              <a:solidFill>
                <a:schemeClr val="accent1"/>
              </a:solidFill>
              <a:latin typeface="Trebuchet MS" panose="020B0603020202020204" pitchFamily="34" charset="0"/>
              <a:ea typeface="Times New Roman" panose="02020603050405020304" pitchFamily="18" charset="0"/>
            </a:endParaRPr>
          </a:p>
          <a:p>
            <a:pPr marL="0" lvl="0" indent="0">
              <a:buClr>
                <a:srgbClr val="90C226"/>
              </a:buClr>
              <a:buNone/>
            </a:pPr>
            <a:r>
              <a:rPr lang="ru-RU" sz="2400" dirty="0" smtClean="0">
                <a:solidFill>
                  <a:schemeClr val="accent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оценивать </a:t>
            </a:r>
            <a:r>
              <a:rPr lang="ru-RU" sz="2400" dirty="0">
                <a:solidFill>
                  <a:schemeClr val="accent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и любить музыку. </a:t>
            </a:r>
            <a:endParaRPr lang="ru-RU" sz="2400" dirty="0" smtClean="0">
              <a:solidFill>
                <a:schemeClr val="accent1"/>
              </a:solidFill>
              <a:latin typeface="Trebuchet MS" panose="020B0603020202020204" pitchFamily="34" charset="0"/>
              <a:ea typeface="Times New Roman" panose="02020603050405020304" pitchFamily="18" charset="0"/>
            </a:endParaRPr>
          </a:p>
          <a:p>
            <a:pPr marL="0" lvl="0" indent="0">
              <a:buClr>
                <a:srgbClr val="90C226"/>
              </a:buClr>
              <a:buNone/>
            </a:pPr>
            <a:r>
              <a:rPr lang="ru-RU" sz="2400" dirty="0" smtClean="0">
                <a:solidFill>
                  <a:schemeClr val="accent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       Хореографические </a:t>
            </a:r>
            <a:r>
              <a:rPr lang="ru-RU" sz="2400" dirty="0">
                <a:solidFill>
                  <a:schemeClr val="accent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занятия </a:t>
            </a:r>
            <a:endParaRPr lang="ru-RU" sz="2400" dirty="0" smtClean="0">
              <a:solidFill>
                <a:schemeClr val="accent1"/>
              </a:solidFill>
              <a:latin typeface="Trebuchet MS" panose="020B0603020202020204" pitchFamily="34" charset="0"/>
              <a:ea typeface="Times New Roman" panose="02020603050405020304" pitchFamily="18" charset="0"/>
            </a:endParaRPr>
          </a:p>
          <a:p>
            <a:pPr marL="0" lvl="0" indent="0">
              <a:buClr>
                <a:srgbClr val="90C226"/>
              </a:buClr>
              <a:buNone/>
            </a:pPr>
            <a:r>
              <a:rPr lang="ru-RU" sz="2400" dirty="0" smtClean="0">
                <a:solidFill>
                  <a:schemeClr val="accent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совершенствуют детей </a:t>
            </a:r>
            <a:r>
              <a:rPr lang="ru-RU" sz="2400" dirty="0">
                <a:solidFill>
                  <a:schemeClr val="accent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физически, </a:t>
            </a:r>
            <a:endParaRPr lang="ru-RU" sz="2400" dirty="0" smtClean="0">
              <a:solidFill>
                <a:schemeClr val="accent1"/>
              </a:solidFill>
              <a:latin typeface="Trebuchet MS" panose="020B0603020202020204" pitchFamily="34" charset="0"/>
              <a:ea typeface="Times New Roman" panose="02020603050405020304" pitchFamily="18" charset="0"/>
            </a:endParaRPr>
          </a:p>
          <a:p>
            <a:pPr marL="0" lvl="0" indent="0">
              <a:buClr>
                <a:srgbClr val="90C226"/>
              </a:buClr>
              <a:buNone/>
            </a:pPr>
            <a:r>
              <a:rPr lang="ru-RU" sz="2400" dirty="0" smtClean="0">
                <a:solidFill>
                  <a:schemeClr val="accent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укрепляют </a:t>
            </a:r>
            <a:r>
              <a:rPr lang="ru-RU" sz="2400" dirty="0">
                <a:solidFill>
                  <a:schemeClr val="accent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их здоровье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dirty="0" smtClean="0">
              <a:solidFill>
                <a:srgbClr val="92D050"/>
              </a:solidFill>
            </a:endParaRPr>
          </a:p>
          <a:p>
            <a:pPr marL="0" lvl="0" indent="0">
              <a:buClr>
                <a:srgbClr val="90C226"/>
              </a:buClr>
              <a:buNone/>
            </a:pPr>
            <a:endParaRPr lang="ru-RU" dirty="0" smtClean="0">
              <a:solidFill>
                <a:srgbClr val="92D050"/>
              </a:solidFill>
            </a:endParaRPr>
          </a:p>
          <a:p>
            <a:pPr marL="0" lvl="0" indent="0">
              <a:buClr>
                <a:srgbClr val="90C226"/>
              </a:buClr>
              <a:buNone/>
            </a:pPr>
            <a:endParaRPr lang="ru-RU" dirty="0">
              <a:solidFill>
                <a:srgbClr val="92D050"/>
              </a:solidFill>
            </a:endParaRPr>
          </a:p>
          <a:p>
            <a:pPr marL="0" lvl="0" indent="0">
              <a:buClr>
                <a:srgbClr val="90C226"/>
              </a:buClr>
              <a:buNone/>
            </a:pPr>
            <a:r>
              <a:rPr lang="ru-RU" sz="2400" dirty="0" smtClean="0">
                <a:solidFill>
                  <a:srgbClr val="92D050"/>
                </a:solidFill>
              </a:rPr>
              <a:t>      Руководитель объединения: </a:t>
            </a:r>
          </a:p>
          <a:p>
            <a:pPr marL="0" lvl="0" indent="0">
              <a:buClr>
                <a:srgbClr val="90C226"/>
              </a:buClr>
              <a:buNone/>
            </a:pPr>
            <a:r>
              <a:rPr lang="ru-RU" sz="2400" dirty="0">
                <a:solidFill>
                  <a:srgbClr val="92D050"/>
                </a:solidFill>
              </a:rPr>
              <a:t> </a:t>
            </a:r>
            <a:r>
              <a:rPr lang="ru-RU" sz="2400" dirty="0" smtClean="0">
                <a:solidFill>
                  <a:srgbClr val="92D050"/>
                </a:solidFill>
              </a:rPr>
              <a:t>  </a:t>
            </a:r>
            <a:r>
              <a:rPr lang="ru-RU" sz="2400" dirty="0" err="1" smtClean="0">
                <a:solidFill>
                  <a:srgbClr val="92D050"/>
                </a:solidFill>
              </a:rPr>
              <a:t>Сайфуллаева</a:t>
            </a:r>
            <a:r>
              <a:rPr lang="ru-RU" sz="2400" dirty="0" smtClean="0">
                <a:solidFill>
                  <a:srgbClr val="92D050"/>
                </a:solidFill>
              </a:rPr>
              <a:t> </a:t>
            </a:r>
            <a:r>
              <a:rPr lang="ru-RU" sz="2400" dirty="0" err="1" smtClean="0">
                <a:solidFill>
                  <a:srgbClr val="92D050"/>
                </a:solidFill>
              </a:rPr>
              <a:t>Асине</a:t>
            </a:r>
            <a:r>
              <a:rPr lang="ru-RU" sz="2400" dirty="0" smtClean="0">
                <a:solidFill>
                  <a:srgbClr val="92D050"/>
                </a:solidFill>
              </a:rPr>
              <a:t> </a:t>
            </a:r>
            <a:r>
              <a:rPr lang="ru-RU" sz="2400" dirty="0" err="1">
                <a:solidFill>
                  <a:srgbClr val="92D050"/>
                </a:solidFill>
              </a:rPr>
              <a:t>Н</a:t>
            </a:r>
            <a:r>
              <a:rPr lang="ru-RU" sz="2400" dirty="0" err="1" smtClean="0">
                <a:solidFill>
                  <a:srgbClr val="92D050"/>
                </a:solidFill>
              </a:rPr>
              <a:t>аримановна</a:t>
            </a:r>
            <a:endParaRPr lang="ru-RU" sz="2400" dirty="0">
              <a:solidFill>
                <a:srgbClr val="92D05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1953" y="2481618"/>
            <a:ext cx="6718374" cy="448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9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780108-9E4B-4984-B5E8-3735B1F55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64" y="92364"/>
            <a:ext cx="7130472" cy="318192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681" y="92364"/>
            <a:ext cx="4110182" cy="66594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4" t="26801" r="11615" b="27811"/>
          <a:stretch/>
        </p:blipFill>
        <p:spPr>
          <a:xfrm>
            <a:off x="295564" y="3274291"/>
            <a:ext cx="7130472" cy="347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2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280</TotalTime>
  <Words>349</Words>
  <Application>Microsoft Office PowerPoint</Application>
  <PresentationFormat>Широкоэкранный</PresentationFormat>
  <Paragraphs>188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Calibri</vt:lpstr>
      <vt:lpstr>Times New Roman</vt:lpstr>
      <vt:lpstr>Trebuchet MS</vt:lpstr>
      <vt:lpstr>Wingdings</vt:lpstr>
      <vt:lpstr>Wingdings 3</vt:lpstr>
      <vt:lpstr>Аспект</vt:lpstr>
      <vt:lpstr>Ведется набор детей на обучение в детские объединения на 2023-2024 уч.г:  - Творческая мастерская  - Мир туризма и скалолазания  - Мир танца  - Эрудит  - Диалог. Искусство общения   </vt:lpstr>
      <vt:lpstr>Мир туризма и        скалолазания  </vt:lpstr>
      <vt:lpstr>Презентация PowerPoint</vt:lpstr>
      <vt:lpstr>Эрудит </vt:lpstr>
      <vt:lpstr>Презентация PowerPoint</vt:lpstr>
      <vt:lpstr>Творческая мастерская</vt:lpstr>
      <vt:lpstr>Презентация PowerPoint</vt:lpstr>
      <vt:lpstr>    Мир танца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Юные туристы-скалолазы  6-12 лет  Педагог:  Бабяк Василий Андреевич</dc:title>
  <dc:creator>Василий Бабяк</dc:creator>
  <cp:lastModifiedBy>acer5</cp:lastModifiedBy>
  <cp:revision>21</cp:revision>
  <cp:lastPrinted>2022-11-15T21:50:21Z</cp:lastPrinted>
  <dcterms:created xsi:type="dcterms:W3CDTF">2021-10-28T13:01:23Z</dcterms:created>
  <dcterms:modified xsi:type="dcterms:W3CDTF">2023-11-13T10:38:08Z</dcterms:modified>
</cp:coreProperties>
</file>