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8" r:id="rId4"/>
    <p:sldId id="259" r:id="rId5"/>
    <p:sldId id="271" r:id="rId6"/>
    <p:sldId id="272" r:id="rId7"/>
    <p:sldId id="269" r:id="rId8"/>
    <p:sldId id="273" r:id="rId9"/>
    <p:sldId id="286" r:id="rId10"/>
    <p:sldId id="264" r:id="rId11"/>
    <p:sldId id="295" r:id="rId12"/>
    <p:sldId id="293" r:id="rId13"/>
    <p:sldId id="294" r:id="rId14"/>
    <p:sldId id="290" r:id="rId15"/>
    <p:sldId id="297" r:id="rId16"/>
    <p:sldId id="296" r:id="rId17"/>
    <p:sldId id="276" r:id="rId18"/>
    <p:sldId id="300" r:id="rId19"/>
    <p:sldId id="262" r:id="rId20"/>
    <p:sldId id="263" r:id="rId21"/>
    <p:sldId id="284" r:id="rId22"/>
    <p:sldId id="285" r:id="rId23"/>
    <p:sldId id="257" r:id="rId24"/>
    <p:sldId id="287" r:id="rId25"/>
    <p:sldId id="288" r:id="rId26"/>
    <p:sldId id="289" r:id="rId27"/>
    <p:sldId id="282" r:id="rId28"/>
    <p:sldId id="29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4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8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3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9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4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1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0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2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1939-38C2-46AC-AB1C-0F2E8B07D30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EA8F-7C20-41CA-ADF2-D7FBE835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7;&#1084;&#1080;&#1085;&#1072;&#1088;/&#1050;&#1086;&#1088;&#1086;&#1090;&#1082;&#1080;&#1081;%20&#1084;&#1091;&#1083;&#1100;&#1090;&#1092;&#1080;&#1083;&#1100;&#1084;,%20&#1087;&#1086;&#1082;&#1072;&#1079;&#1099;&#1074;&#1072;&#1102;&#1097;&#1080;&#1081;%20&#1089;&#1080;&#1083;&#1091;%20&#1077;&#1076;&#1080;&#1085;&#1089;&#1090;&#1074;&#1072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«Ценность человека определяется тем, что он даёт, а не тем, чего он способен добиться. Старайтесь быть не успешным, а ценным человеком» (А. Эйнштейн).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Поговорим ?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Задание №3.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Продолжите фразу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8502" y="1831976"/>
            <a:ext cx="6213845" cy="257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Когда мне плохо, я…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Мне плохо, когда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7" y="711894"/>
            <a:ext cx="1957588" cy="1957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347" y="3906339"/>
            <a:ext cx="1661798" cy="2211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642" y="515155"/>
            <a:ext cx="1443398" cy="1919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415" y="6118085"/>
            <a:ext cx="6503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Задание тоже, по три варианта и перечень от отряда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96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23" y="1247751"/>
            <a:ext cx="7970146" cy="42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Базовые эмоции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508" y="2360388"/>
            <a:ext cx="9749307" cy="46572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Гнев (злость, агрессия, ярость, возмущение, негодование, раздражение)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Радость (веселье, торжество, ликование, удовольствие)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Страх (ужас, тревога, паника, беспокойство, </a:t>
            </a:r>
            <a:r>
              <a:rPr lang="ru-RU" dirty="0" smtClean="0">
                <a:solidFill>
                  <a:srgbClr val="002060"/>
                </a:solidFill>
              </a:rPr>
              <a:t>волнение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Интерес (любопытство, увлечение, страсть, </a:t>
            </a:r>
            <a:r>
              <a:rPr lang="ru-RU" dirty="0" smtClean="0">
                <a:solidFill>
                  <a:srgbClr val="002060"/>
                </a:solidFill>
              </a:rPr>
              <a:t>внимание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Печаль (грусть, тоска, скорбь, горе, уныние, сожаление, жалость)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Отвращение (брезгливость, антипатия, </a:t>
            </a:r>
            <a:r>
              <a:rPr lang="ru-RU" dirty="0" smtClean="0">
                <a:solidFill>
                  <a:srgbClr val="002060"/>
                </a:solidFill>
              </a:rPr>
              <a:t>ненависть)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303" y="48889"/>
            <a:ext cx="1854510" cy="23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8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+ОЖИДАНИЕ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297733" cy="38716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ОБИДА – поведение других не соответствует нашим ожиданиям.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ВИНА – собственное поведение не соответствует ожиданиям других и собственному </a:t>
            </a:r>
            <a:r>
              <a:rPr lang="ru-RU" sz="2400" dirty="0" smtClean="0">
                <a:solidFill>
                  <a:srgbClr val="002060"/>
                </a:solidFill>
              </a:rPr>
              <a:t>представлению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СТЫД – представление о себе не соответствует своим </a:t>
            </a:r>
            <a:r>
              <a:rPr lang="ru-RU" sz="2400" dirty="0" smtClean="0">
                <a:solidFill>
                  <a:srgbClr val="002060"/>
                </a:solidFill>
              </a:rPr>
              <a:t>ожиданиям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РАЗОЧАРОВАНИЕ – случившееся не соответствует ожидаемому</a:t>
            </a:r>
          </a:p>
        </p:txBody>
      </p:sp>
    </p:spTree>
    <p:extLst>
      <p:ext uri="{BB962C8B-B14F-4D97-AF65-F5344CB8AC3E}">
        <p14:creationId xmlns:p14="http://schemas.microsoft.com/office/powerpoint/2010/main" val="313427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36" y="0"/>
            <a:ext cx="693906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85801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БЫВАЕТ, ЧТО МЕХАНИЗМ ЗАПУСКАЮТ ПОДАВЛЕННЫЕ ЭМОЦИИ…</a:t>
            </a:r>
          </a:p>
        </p:txBody>
      </p:sp>
    </p:spTree>
    <p:extLst>
      <p:ext uri="{BB962C8B-B14F-4D97-AF65-F5344CB8AC3E}">
        <p14:creationId xmlns:p14="http://schemas.microsoft.com/office/powerpoint/2010/main" val="3969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952" y="463641"/>
            <a:ext cx="7366716" cy="10045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КОЛЕСО ЭМОЦИЙ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943894"/>
            <a:ext cx="5753100" cy="4114800"/>
          </a:xfrm>
        </p:spPr>
      </p:pic>
    </p:spTree>
    <p:extLst>
      <p:ext uri="{BB962C8B-B14F-4D97-AF65-F5344CB8AC3E}">
        <p14:creationId xmlns:p14="http://schemas.microsoft.com/office/powerpoint/2010/main" val="358322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4372168"/>
            <a:ext cx="82295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</a:rPr>
              <a:t>Если ребенку разрешать чаще плакать в здоровом состоянии, у него отпадает необходимость болеть.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762001"/>
            <a:ext cx="5209950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5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4715" y="991672"/>
            <a:ext cx="66583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Самая здоровая привычка, влияющая на эмоции, связана с мышлением.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«Я злюсь, потому что…»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«Мне обидно, потому что…»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«Я испытываю отвращение к…, так как для меня это значит…» и так далее.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 Думайте о том, чего хотите достичь и как будете наслаждаться результатами.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Это высвобождает гормоны радости, которые влияют на укрепление иммунитета.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022" y="4281558"/>
            <a:ext cx="1515519" cy="2424830"/>
          </a:xfrm>
          <a:prstGeom prst="rect">
            <a:avLst/>
          </a:prstGeom>
        </p:spPr>
      </p:pic>
      <p:pic>
        <p:nvPicPr>
          <p:cNvPr id="8" name="Picture 8" descr="Image result for &amp;mcy;&amp;ucy;&amp;lcy;&amp;softcy;&amp;tcy; &amp;chcy;&amp;iecy;&amp;lcy;&amp;ocy;&amp;vcy;&amp;iecy;&amp;chcy;&amp;kcy;&amp;icy; &amp;dcy;&amp;lcy;&amp;yacy; &amp;pcy;&amp;rcy;&amp;iecy;&amp;zcy;&amp;iecy;&amp;ncy;&amp;tcy;&amp;acy;&amp;tscy;&amp;i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5" y="2253801"/>
            <a:ext cx="1682039" cy="284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Научиться понимать свои эмоции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45464"/>
            <a:ext cx="102633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rgbClr val="7030A0"/>
                </a:solidFill>
              </a:rPr>
              <a:t>Что ты сейчас чувствуешь</a:t>
            </a:r>
            <a:r>
              <a:rPr lang="ru-RU" sz="4400" dirty="0" smtClean="0">
                <a:solidFill>
                  <a:srgbClr val="7030A0"/>
                </a:solidFill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rgbClr val="7030A0"/>
                </a:solidFill>
              </a:rPr>
              <a:t>Как ты это чувствуешь?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rgbClr val="7030A0"/>
                </a:solidFill>
              </a:rPr>
              <a:t>На что это похоже?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rgbClr val="7030A0"/>
                </a:solidFill>
              </a:rPr>
              <a:t>Давай мы это нарисуем/слепим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rgbClr val="7030A0"/>
                </a:solidFill>
              </a:rPr>
              <a:t>Когда ты чувствовал что-то похожее</a:t>
            </a:r>
            <a:r>
              <a:rPr lang="ru-RU" sz="4400" dirty="0" smtClean="0">
                <a:solidFill>
                  <a:srgbClr val="7030A0"/>
                </a:solidFill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rgbClr val="7030A0"/>
                </a:solidFill>
              </a:rPr>
              <a:t>Разбор примеров из мультфильмов, книг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53" y="1447487"/>
            <a:ext cx="1682642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8" y="270456"/>
            <a:ext cx="10380372" cy="76519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Возможность обучения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1" y="3593206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</a:rPr>
              <a:t>Ошибки можно обернуть в возможность для обучения</a:t>
            </a:r>
            <a:r>
              <a:rPr lang="ru-RU" dirty="0" smtClean="0">
                <a:solidFill>
                  <a:srgbClr val="FF0066"/>
                </a:solidFill>
              </a:rPr>
              <a:t>. 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5" y="1252552"/>
            <a:ext cx="1861854" cy="24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67" y="1416583"/>
            <a:ext cx="2334353" cy="3734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126" y="2409376"/>
            <a:ext cx="44920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B050"/>
                </a:solidFill>
              </a:rPr>
              <a:t>Это превратит плохую ситуацию в хороший опыт! </a:t>
            </a:r>
          </a:p>
          <a:p>
            <a:pPr lvl="0"/>
            <a:r>
              <a:rPr lang="ru-RU" sz="2000" b="1" dirty="0">
                <a:solidFill>
                  <a:srgbClr val="00B050"/>
                </a:solidFill>
              </a:rPr>
              <a:t>Когда вспоминаете о прошлых мыслях и чувствах, как реагируете на это сейчас?</a:t>
            </a:r>
          </a:p>
          <a:p>
            <a:pPr lvl="0"/>
            <a:r>
              <a:rPr lang="ru-RU" sz="2000" b="1" dirty="0">
                <a:solidFill>
                  <a:srgbClr val="00B050"/>
                </a:solidFill>
              </a:rPr>
              <a:t>Что бы сделали по другому? Помните, что речь идет не о том, чтобы вы «ловили» себя на плохих мыслях и выборах, а о  том, что вы должны осознавать, что сами управляете своими решениями, так же, как и решениями, которые в прошлом привели к хорошим последствиям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8" name="Picture 8" descr="Image result for &amp;mcy;&amp;ucy;&amp;lcy;&amp;softcy;&amp;tcy; &amp;chcy;&amp;iecy;&amp;lcy;&amp;ocy;&amp;vcy;&amp;iecy;&amp;chcy;&amp;kcy;&amp;icy; &amp;dcy;&amp;lcy;&amp;yacy; &amp;pcy;&amp;rcy;&amp;iecy;&amp;zcy;&amp;iecy;&amp;ncy;&amp;tcy;&amp;acy;&amp;tscy;&amp;icy;&amp;j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05" y="3141582"/>
            <a:ext cx="1551989" cy="262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 чем?</a:t>
            </a:r>
            <a:endParaRPr lang="ru-RU" b="1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9871" y="1442433"/>
            <a:ext cx="3961797" cy="39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2446" y="6168980"/>
            <a:ext cx="701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семинар\Короткий мультфильм, показывающий силу единства.mp4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3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9" y="695460"/>
            <a:ext cx="5325665" cy="56947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25" y="1578657"/>
            <a:ext cx="2124473" cy="2121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01578" y="2268244"/>
            <a:ext cx="221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</a:rPr>
              <a:t>Правило три П 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ПЛАВНО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ПОСТЕПЕННО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ПОСТОЯННО</a:t>
            </a:r>
            <a:endParaRPr lang="ru-RU" sz="2400" b="1" dirty="0">
              <a:solidFill>
                <a:srgbClr val="FF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462" y="3837904"/>
            <a:ext cx="1505649" cy="25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7030A0"/>
                </a:solidFill>
                <a:latin typeface="Arial Narrow" pitchFamily="34" charset="0"/>
              </a:rPr>
              <a:t>Тест Зигмунда Фрейда. </a:t>
            </a:r>
            <a:br>
              <a:rPr lang="ru-RU" altLang="ru-RU" sz="4000" b="1" dirty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altLang="ru-RU" sz="3100" dirty="0">
                <a:solidFill>
                  <a:srgbClr val="7030A0"/>
                </a:solidFill>
                <a:latin typeface="Arial Narrow" pitchFamily="34" charset="0"/>
              </a:rPr>
              <a:t>Предстоит ответить на 8 вопросов:</a:t>
            </a:r>
            <a:br>
              <a:rPr lang="ru-RU" altLang="ru-RU" sz="3100" dirty="0">
                <a:solidFill>
                  <a:srgbClr val="7030A0"/>
                </a:solidFill>
                <a:latin typeface="Arial Narrow" pitchFamily="34" charset="0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1. Представь, перед тобой море и ты всматриваешься в него ( можно закрыть глаза). Какие чувства у тебя возникают, запиши?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2. Представь, что ты гуляешь по лесу и смотришь под ноги. Какие чувства у тебя возникают?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3. Представь, что ты наблюдаешь полет чаек. Что ты чувствуешь?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4. Представь табун лошадей и запиши свои ощущения.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5.Представь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что ты идешь по пустыне и перед тобой стена. В стене есть маленькое отверстие, за которым находится оазис. Что ты будешь делать? Надо записать именно       действия, а не мысли.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6. Представь, что ты очень уставший идешь по пустыне и вдруг видишь кувшин с водой. Что ты будешь делать?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7. Представь, что ты заблудился в лесу, уже стемнело и вдруг ты видишь дом, в доме горит свет. Что ты сделаешь?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8. Представь, что ты оказался в тумане. Как ты будешь действовать?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856" y="175888"/>
            <a:ext cx="1247944" cy="1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1" y="270455"/>
            <a:ext cx="8384146" cy="98525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dirty="0" smtClean="0"/>
              <a:t> </a:t>
            </a:r>
            <a:r>
              <a:rPr sz="3600" b="1" dirty="0">
                <a:solidFill>
                  <a:srgbClr val="00B050"/>
                </a:solidFill>
              </a:rPr>
              <a:t>Переходим к </a:t>
            </a:r>
            <a:r>
              <a:rPr sz="3600" b="1" dirty="0" err="1">
                <a:solidFill>
                  <a:srgbClr val="00B050"/>
                </a:solidFill>
              </a:rPr>
              <a:t>интерпретации</a:t>
            </a:r>
            <a:r>
              <a:rPr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sz="3600" b="1" dirty="0" err="1" smtClean="0">
                <a:solidFill>
                  <a:srgbClr val="00B050"/>
                </a:solidFill>
              </a:rPr>
              <a:t>теста</a:t>
            </a:r>
            <a:r>
              <a:rPr sz="3600" b="1" dirty="0" smtClean="0">
                <a:solidFill>
                  <a:srgbClr val="00B050"/>
                </a:solidFill>
              </a:rPr>
              <a:t> </a:t>
            </a:r>
            <a:r>
              <a:rPr sz="3600" b="1" dirty="0">
                <a:solidFill>
                  <a:srgbClr val="00B050"/>
                </a:solidFill>
              </a:rPr>
              <a:t>Зигмунда Фрейда</a:t>
            </a:r>
            <a:r>
              <a:rPr sz="2700" dirty="0">
                <a:solidFill>
                  <a:srgbClr val="00B050"/>
                </a:solidFill>
              </a:rPr>
              <a:t>:</a:t>
            </a:r>
            <a:br>
              <a:rPr sz="2700" dirty="0">
                <a:solidFill>
                  <a:srgbClr val="00B050"/>
                </a:solidFill>
              </a:rPr>
            </a:br>
            <a:endParaRPr sz="2700" dirty="0">
              <a:solidFill>
                <a:srgbClr val="00B050"/>
              </a:solidFill>
            </a:endParaRP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837127" y="1107583"/>
            <a:ext cx="11101588" cy="5512158"/>
          </a:xfrm>
        </p:spPr>
        <p:txBody>
          <a:bodyPr>
            <a:normAutofit/>
          </a:bodyPr>
          <a:lstStyle/>
          <a:p>
            <a:endParaRPr lang="ru-RU" altLang="ru-RU" sz="1400" b="1" dirty="0"/>
          </a:p>
          <a:p>
            <a:pPr marL="0" indent="0">
              <a:buNone/>
            </a:pPr>
            <a:r>
              <a:rPr lang="ru-RU" altLang="ru-RU" sz="2200" b="1" dirty="0"/>
              <a:t>1</a:t>
            </a:r>
            <a:r>
              <a:rPr lang="ru-RU" altLang="ru-RU" b="1" dirty="0">
                <a:solidFill>
                  <a:srgbClr val="002060"/>
                </a:solidFill>
              </a:rPr>
              <a:t>. Море - это твоё отношение к жизни, ощущения, эмоции</a:t>
            </a:r>
            <a:r>
              <a:rPr lang="ru-RU" altLang="ru-RU" b="1" dirty="0" smtClean="0">
                <a:solidFill>
                  <a:srgbClr val="002060"/>
                </a:solidFill>
              </a:rPr>
              <a:t>.</a:t>
            </a:r>
            <a:endParaRPr lang="ru-RU" alt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2. Лес символизирует твоё самоощущение в родной семье</a:t>
            </a:r>
            <a:r>
              <a:rPr lang="ru-RU" altLang="ru-RU" b="1" dirty="0" smtClean="0">
                <a:solidFill>
                  <a:srgbClr val="002060"/>
                </a:solidFill>
              </a:rPr>
              <a:t>.</a:t>
            </a:r>
            <a:endParaRPr lang="ru-RU" alt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3. Чайки символизируют твоё отношение к женщинам</a:t>
            </a:r>
            <a:r>
              <a:rPr lang="ru-RU" altLang="ru-RU" b="1" dirty="0" smtClean="0">
                <a:solidFill>
                  <a:srgbClr val="002060"/>
                </a:solidFill>
              </a:rPr>
              <a:t>.</a:t>
            </a:r>
            <a:endParaRPr lang="ru-RU" alt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4. Табун лошадей говорит о твоем отношении к мужчинам</a:t>
            </a:r>
            <a:r>
              <a:rPr lang="ru-RU" altLang="ru-RU" b="1" dirty="0" smtClean="0">
                <a:solidFill>
                  <a:srgbClr val="002060"/>
                </a:solidFill>
              </a:rPr>
              <a:t>.</a:t>
            </a:r>
            <a:endParaRPr lang="ru-RU" alt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5. Твои действия в данной ситуации говорят о твоей стратегии поведения при решении проблем</a:t>
            </a:r>
            <a:r>
              <a:rPr lang="ru-RU" altLang="ru-RU" b="1" dirty="0" smtClean="0">
                <a:solidFill>
                  <a:srgbClr val="002060"/>
                </a:solidFill>
              </a:rPr>
              <a:t>.</a:t>
            </a:r>
            <a:endParaRPr lang="ru-RU" alt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6. Твоё поведение в данной ситуации говорит о твоей сексуальности и её проявлении</a:t>
            </a:r>
            <a:r>
              <a:rPr lang="ru-RU" altLang="ru-RU" b="1" dirty="0" smtClean="0">
                <a:solidFill>
                  <a:srgbClr val="002060"/>
                </a:solidFill>
              </a:rPr>
              <a:t>.</a:t>
            </a:r>
            <a:endParaRPr lang="ru-RU" alt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7. Твоя готовность к женитьбе/замужеству</a:t>
            </a:r>
            <a:r>
              <a:rPr lang="ru-RU" altLang="ru-RU" b="1" dirty="0" smtClean="0">
                <a:solidFill>
                  <a:srgbClr val="002060"/>
                </a:solidFill>
              </a:rPr>
              <a:t>.</a:t>
            </a:r>
            <a:endParaRPr lang="ru-RU" alt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8. Ситуация в тумане говорит о твоём отношении к смерти.</a:t>
            </a:r>
          </a:p>
          <a:p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091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8952" y="528035"/>
            <a:ext cx="82553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Словно травы шелестят слова,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Как слова и травы схожи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Говорим целебная трава, есть слова целительные тоже.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Словом можно душу искалечить, словом можно рану залечить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И тяжелый груз недобрых слов на плечи берегитесь ближнему взвалить.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Есть слова исполненные ада, есть простые словно васильки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</a:rPr>
              <a:t>И</a:t>
            </a:r>
            <a:r>
              <a:rPr lang="ru-RU" sz="2400" dirty="0" smtClean="0">
                <a:solidFill>
                  <a:srgbClr val="7030A0"/>
                </a:solidFill>
              </a:rPr>
              <a:t> порой с тобою нету слада, если в твоей речи сорняки.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04" y="4584143"/>
            <a:ext cx="2395936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8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kern="0" dirty="0">
                <a:solidFill>
                  <a:srgbClr val="660066"/>
                </a:solidFill>
                <a:latin typeface="Candara"/>
                <a:ea typeface="ＭＳ Ｐゴシック" panose="020B0600070205080204" pitchFamily="34" charset="-128"/>
              </a:rPr>
              <a:t>Что было важным и ценным?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953" y="2446985"/>
            <a:ext cx="2667298" cy="2927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65" y="3231525"/>
            <a:ext cx="2772342" cy="27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13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kern="0" dirty="0">
                <a:solidFill>
                  <a:srgbClr val="660066"/>
                </a:solidFill>
                <a:latin typeface="Candara"/>
                <a:ea typeface="ＭＳ Ｐゴシック" panose="020B0600070205080204" pitchFamily="34" charset="-128"/>
              </a:rPr>
              <a:t>Что буду использовать в учебе, работе жизни?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6293" y="1690688"/>
            <a:ext cx="3039413" cy="35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73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540" y="4632357"/>
            <a:ext cx="3613597" cy="660378"/>
          </a:xfrm>
        </p:spPr>
        <p:txBody>
          <a:bodyPr/>
          <a:lstStyle/>
          <a:p>
            <a:pPr algn="ctr"/>
            <a:r>
              <a:rPr lang="ru-RU" altLang="ru-RU" sz="3600" b="1" kern="0" dirty="0">
                <a:solidFill>
                  <a:srgbClr val="660066"/>
                </a:solidFill>
                <a:latin typeface="Candara"/>
                <a:ea typeface="ＭＳ Ｐゴシック" panose="020B0600070205080204" pitchFamily="34" charset="-128"/>
              </a:rPr>
              <a:t>Когда начну?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0895" y="3242349"/>
            <a:ext cx="1639966" cy="2780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34" y="722572"/>
            <a:ext cx="3327611" cy="332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9437" y="862884"/>
            <a:ext cx="3975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Каждый день имеет значение;- завтрашний день начинает формироваться СЕГОДНЯ!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59" y="2021984"/>
            <a:ext cx="5041133" cy="417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Grp="1"/>
          </p:cNvSpPr>
          <p:nvPr>
            <p:ph type="title"/>
          </p:nvPr>
        </p:nvSpPr>
        <p:spPr>
          <a:xfrm>
            <a:off x="3902298" y="309092"/>
            <a:ext cx="6537101" cy="1214907"/>
          </a:xfrm>
        </p:spPr>
        <p:txBody>
          <a:bodyPr/>
          <a:lstStyle/>
          <a:p>
            <a:pPr>
              <a:defRPr/>
            </a:pPr>
            <a:r>
              <a:rPr lang="ru-RU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Совместное фото…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28" y="382325"/>
            <a:ext cx="1639659" cy="16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989" y="965916"/>
            <a:ext cx="6959958" cy="8081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119" y="5083934"/>
            <a:ext cx="10737761" cy="77092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Готова</a:t>
            </a:r>
            <a:r>
              <a:rPr lang="ru-RU" sz="3600" b="1" dirty="0" smtClean="0">
                <a:solidFill>
                  <a:srgbClr val="7030A0"/>
                </a:solidFill>
              </a:rPr>
              <a:t> ответить на Ваши вопросы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6034" y="56718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ГБОУ ДО РК ДОЦ «Сокол»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</a:t>
            </a:r>
          </a:p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+7 (978) 830 98 14 resurssentr@yandex.ru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2" y="1722291"/>
            <a:ext cx="2678804" cy="33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692" y="412124"/>
            <a:ext cx="4893973" cy="1005513"/>
          </a:xfrm>
        </p:spPr>
        <p:txBody>
          <a:bodyPr/>
          <a:lstStyle/>
          <a:p>
            <a:r>
              <a:rPr lang="ru-RU" sz="6600" dirty="0" smtClean="0">
                <a:solidFill>
                  <a:srgbClr val="FF0066"/>
                </a:solidFill>
                <a:latin typeface="+mj-lt"/>
              </a:rPr>
              <a:t>Записывайте</a:t>
            </a:r>
            <a:endParaRPr lang="ru-RU" sz="6600" dirty="0">
              <a:solidFill>
                <a:srgbClr val="FF0066"/>
              </a:solidFill>
              <a:latin typeface="+mj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15" y="2206135"/>
            <a:ext cx="3123827" cy="2573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665" y="3030144"/>
            <a:ext cx="2568139" cy="3171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171" y="193171"/>
            <a:ext cx="2390775" cy="191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031" y="3600487"/>
            <a:ext cx="2001961" cy="2601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8" y="160124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201" y="603374"/>
            <a:ext cx="2712076" cy="814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Зачем?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5165" y="1725769"/>
            <a:ext cx="7584583" cy="48375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Познать себя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Ради прорыва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Дать своим раздумьям выход, перенося их на бумагу, и освобождая место для новых мыслей, которые часто вам приносят необходимую ясность.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Возможность снизить темп. (Остановиться и  оглянуться на  прожитый день, месяц, год)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Успех приходит в результате целенаправленных действий, а ведение записей развивает целеустремленность</a:t>
            </a:r>
          </a:p>
          <a:p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6" y="33563"/>
            <a:ext cx="2147829" cy="1571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873" y="123166"/>
            <a:ext cx="2962913" cy="1542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396" y="5214259"/>
            <a:ext cx="2137237" cy="13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374" y="489216"/>
            <a:ext cx="9692425" cy="12014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Ваши впечатления о детстве?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048" y="1571223"/>
            <a:ext cx="7346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FF0066"/>
                </a:solidFill>
              </a:rPr>
              <a:t>В каком возрасте четко помните себя?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FF0066"/>
                </a:solidFill>
              </a:rPr>
              <a:t>Кем в детстве хотели быть?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FF0066"/>
                </a:solidFill>
              </a:rPr>
              <a:t>У кого точное совпадение, кем хотел быть, на того и учусь?</a:t>
            </a:r>
            <a:endParaRPr lang="ru-RU" sz="3200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191" y="4018209"/>
            <a:ext cx="4744432" cy="1957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50" y="3446787"/>
            <a:ext cx="1900103" cy="1900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340" y="963357"/>
            <a:ext cx="1668282" cy="1668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453" y="4463390"/>
            <a:ext cx="1385147" cy="1655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54" y="0"/>
            <a:ext cx="1333500" cy="3429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053" y="4396838"/>
            <a:ext cx="1692905" cy="16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4751" y="231819"/>
            <a:ext cx="96720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7030A0"/>
                </a:solidFill>
              </a:rPr>
              <a:t>Слово «профессия» происходит от латинского </a:t>
            </a:r>
            <a:r>
              <a:rPr lang="ru-RU" sz="2400" dirty="0" err="1">
                <a:solidFill>
                  <a:srgbClr val="7030A0"/>
                </a:solidFill>
              </a:rPr>
              <a:t>profeteri</a:t>
            </a:r>
            <a:r>
              <a:rPr lang="ru-RU" sz="2400" dirty="0">
                <a:solidFill>
                  <a:srgbClr val="7030A0"/>
                </a:solidFill>
              </a:rPr>
              <a:t> – «говорить публично».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</a:rPr>
              <a:t>Человек </a:t>
            </a:r>
            <a:r>
              <a:rPr lang="ru-RU" sz="2400" dirty="0">
                <a:solidFill>
                  <a:srgbClr val="7030A0"/>
                </a:solidFill>
              </a:rPr>
              <a:t>не выбирает себе профессию (как и жизнь) – он публично заявляет о роде своей деятельности и получает от этого удовольствие или страдания. 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</a:rPr>
              <a:t>В </a:t>
            </a:r>
            <a:r>
              <a:rPr lang="ru-RU" sz="2400" dirty="0">
                <a:solidFill>
                  <a:srgbClr val="7030A0"/>
                </a:solidFill>
              </a:rPr>
              <a:t>детстве объявление миру о своей профессии («я – космонавт», «я – доктор», «я – учитель» и т.д.) – это всегда эмоциональная радость и обязательно действия («я летаю», «я делаю людей здоровыми», «я учу и воспитываю»). 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</a:rPr>
              <a:t>Потом </a:t>
            </a:r>
            <a:r>
              <a:rPr lang="ru-RU" sz="2400" dirty="0">
                <a:solidFill>
                  <a:srgbClr val="7030A0"/>
                </a:solidFill>
              </a:rPr>
              <a:t>происходит надлом своей веры в профессию, ребёнок начинает сомневаться, бояться, а потом и вовсе отказывается от своих профессиональных предпочтений: «Я не знаю, кем буду», «Я не знаю, какую профессию выбрать».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Не знание своего будущего, в данном случае профессионального, ведёт к зависимости от других, знающих это людей – хозяев моей жизни. 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</a:rPr>
              <a:t>Ты </a:t>
            </a:r>
            <a:r>
              <a:rPr lang="ru-RU" sz="2400" dirty="0">
                <a:solidFill>
                  <a:srgbClr val="7030A0"/>
                </a:solidFill>
              </a:rPr>
              <a:t>или хозяин своей жизни или всё время ищешь хозяина.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08" y="231819"/>
            <a:ext cx="1844943" cy="18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7753" y="0"/>
            <a:ext cx="3322748" cy="9530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Задание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1229" y="953037"/>
            <a:ext cx="9569002" cy="4700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Каждому написать по три темы, которые как вам кажется интересны мужскому полу, если вы представительница женского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и наоборот, представители мужского пола пишут по три темы, интересные женскому.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Теперь по три темы со стороны своего пола, здесь легче, потому что достаточно вспомнить себя в предыдущие годы, задача, вспоминаем себя, свои темы, что Вам лично было интересно в подростковом возрасте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91" y="70286"/>
            <a:ext cx="1664516" cy="1971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032" y="5059349"/>
            <a:ext cx="2164424" cy="14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262" y="8931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Что принадлежит Вам, но другие им пользуются чаще?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AutoShape 2" descr="⬇ Скачать картинки 3d человечки, стоковые фото 3d человечки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868" y="2987899"/>
            <a:ext cx="2404359" cy="35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673" y="1030310"/>
            <a:ext cx="7714446" cy="51466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7030A0"/>
                </a:solidFill>
              </a:rPr>
              <a:t>Что в имени твоем?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7030A0"/>
                </a:solidFill>
              </a:rPr>
              <a:t>А </a:t>
            </a:r>
            <a:r>
              <a:rPr lang="ru-RU" sz="3200" b="1" dirty="0" smtClean="0">
                <a:solidFill>
                  <a:srgbClr val="7030A0"/>
                </a:solidFill>
              </a:rPr>
              <a:t>какие были имена у </a:t>
            </a:r>
            <a:r>
              <a:rPr lang="ru-RU" sz="3200" b="1" dirty="0">
                <a:solidFill>
                  <a:srgbClr val="7030A0"/>
                </a:solidFill>
              </a:rPr>
              <a:t>Ваших первых игрушек? (мишки, куклы)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7030A0"/>
                </a:solidFill>
              </a:rPr>
              <a:t>А какую песню пели, когда укладывали спать? Какие колыбельные пени пели?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7030A0"/>
                </a:solidFill>
              </a:rPr>
              <a:t>У кого дома есть животные? Какие? А какие у них имена? Кто придумал? А расскажи историю, как у твоего питомца появилось имя? (мягкая игрушка)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937" y="401089"/>
            <a:ext cx="1839835" cy="18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1195</Words>
  <Application>Microsoft Office PowerPoint</Application>
  <PresentationFormat>Широкоэкранный</PresentationFormat>
  <Paragraphs>115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Calibri Light</vt:lpstr>
      <vt:lpstr>Candara</vt:lpstr>
      <vt:lpstr>Times New Roman</vt:lpstr>
      <vt:lpstr>Wingdings</vt:lpstr>
      <vt:lpstr>Office Theme</vt:lpstr>
      <vt:lpstr>«Ценность человека определяется тем, что он даёт, а не тем, чего он способен добиться. Старайтесь быть не успешным, а ценным человеком» (А. Эйнштейн). </vt:lpstr>
      <vt:lpstr>О чем?</vt:lpstr>
      <vt:lpstr>Записывайте</vt:lpstr>
      <vt:lpstr>Зачем? </vt:lpstr>
      <vt:lpstr>Ваши впечатления о детстве?</vt:lpstr>
      <vt:lpstr>Презентация PowerPoint</vt:lpstr>
      <vt:lpstr>Задание</vt:lpstr>
      <vt:lpstr>Что принадлежит Вам, но другие им пользуются чаще?</vt:lpstr>
      <vt:lpstr>Презентация PowerPoint</vt:lpstr>
      <vt:lpstr>Задание №3.  Продолжите фразу</vt:lpstr>
      <vt:lpstr>Презентация PowerPoint</vt:lpstr>
      <vt:lpstr>Базовые эмоции </vt:lpstr>
      <vt:lpstr>+ОЖИДАНИЕ</vt:lpstr>
      <vt:lpstr>Презентация PowerPoint</vt:lpstr>
      <vt:lpstr>КОЛЕСО ЭМОЦИЙ</vt:lpstr>
      <vt:lpstr>Если ребенку разрешать чаще плакать в здоровом состоянии, у него отпадает необходимость болеть.</vt:lpstr>
      <vt:lpstr>Презентация PowerPoint</vt:lpstr>
      <vt:lpstr>Научиться понимать свои эмоции</vt:lpstr>
      <vt:lpstr>Возможность обучения</vt:lpstr>
      <vt:lpstr>Презентация PowerPoint</vt:lpstr>
      <vt:lpstr>Тест Зигмунда Фрейда.  Предстоит ответить на 8 вопросов: </vt:lpstr>
      <vt:lpstr> Переходим к интерпретации  теста Зигмунда Фрейда: </vt:lpstr>
      <vt:lpstr>Презентация PowerPoint</vt:lpstr>
      <vt:lpstr>Что было важным и ценным?</vt:lpstr>
      <vt:lpstr>Что буду использовать в учебе, работе жизни?</vt:lpstr>
      <vt:lpstr>Когда начну?</vt:lpstr>
      <vt:lpstr>Совместное фото…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 поговорим…</dc:title>
  <dc:creator>Admin</dc:creator>
  <cp:lastModifiedBy>Admin</cp:lastModifiedBy>
  <cp:revision>41</cp:revision>
  <dcterms:created xsi:type="dcterms:W3CDTF">2021-03-24T08:05:55Z</dcterms:created>
  <dcterms:modified xsi:type="dcterms:W3CDTF">2021-12-21T09:12:20Z</dcterms:modified>
</cp:coreProperties>
</file>